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sldIdLst>
    <p:sldId id="256" r:id="rId2"/>
    <p:sldId id="257" r:id="rId3"/>
    <p:sldId id="258" r:id="rId4"/>
    <p:sldId id="262" r:id="rId5"/>
    <p:sldId id="261"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69" d="100"/>
          <a:sy n="69"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D8C81-0169-49D4-85F8-B9F82B193169}" type="datetimeFigureOut">
              <a:rPr lang="en-GB" smtClean="0"/>
              <a:t>16/10/2020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A88CE-DEA3-49FD-9203-C5F4F7C403C1}" type="slidenum">
              <a:rPr lang="en-GB" smtClean="0"/>
              <a:t>‹#›</a:t>
            </a:fld>
            <a:endParaRPr lang="en-GB"/>
          </a:p>
        </p:txBody>
      </p:sp>
    </p:spTree>
    <p:extLst>
      <p:ext uri="{BB962C8B-B14F-4D97-AF65-F5344CB8AC3E}">
        <p14:creationId xmlns:p14="http://schemas.microsoft.com/office/powerpoint/2010/main" val="2409368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a:t>
            </a:r>
            <a:r>
              <a:rPr lang="en-GB" baseline="0" dirty="0" smtClean="0"/>
              <a:t> here about impact on community provision and challenges associated with resettlement post custody. </a:t>
            </a:r>
            <a:endParaRPr lang="en-GB" dirty="0"/>
          </a:p>
        </p:txBody>
      </p:sp>
      <p:sp>
        <p:nvSpPr>
          <p:cNvPr id="4" name="Slide Number Placeholder 3"/>
          <p:cNvSpPr>
            <a:spLocks noGrp="1"/>
          </p:cNvSpPr>
          <p:nvPr>
            <p:ph type="sldNum" sz="quarter" idx="10"/>
          </p:nvPr>
        </p:nvSpPr>
        <p:spPr/>
        <p:txBody>
          <a:bodyPr/>
          <a:lstStyle/>
          <a:p>
            <a:fld id="{0D7A88CE-DEA3-49FD-9203-C5F4F7C403C1}" type="slidenum">
              <a:rPr lang="en-GB" smtClean="0"/>
              <a:t>3</a:t>
            </a:fld>
            <a:endParaRPr lang="en-GB"/>
          </a:p>
        </p:txBody>
      </p:sp>
    </p:spTree>
    <p:extLst>
      <p:ext uri="{BB962C8B-B14F-4D97-AF65-F5344CB8AC3E}">
        <p14:creationId xmlns:p14="http://schemas.microsoft.com/office/powerpoint/2010/main" val="92787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about the current multi-agency</a:t>
            </a:r>
            <a:r>
              <a:rPr lang="en-GB" baseline="0" dirty="0" smtClean="0"/>
              <a:t> offer of support at Tameside YJS and how custodial sentence can negatively impact on access to specialist support. Consider within this those transitional points and access to services on release. Importance of pre-established relationships. </a:t>
            </a:r>
            <a:endParaRPr lang="en-GB" dirty="0"/>
          </a:p>
        </p:txBody>
      </p:sp>
      <p:sp>
        <p:nvSpPr>
          <p:cNvPr id="4" name="Slide Number Placeholder 3"/>
          <p:cNvSpPr>
            <a:spLocks noGrp="1"/>
          </p:cNvSpPr>
          <p:nvPr>
            <p:ph type="sldNum" sz="quarter" idx="10"/>
          </p:nvPr>
        </p:nvSpPr>
        <p:spPr/>
        <p:txBody>
          <a:bodyPr/>
          <a:lstStyle/>
          <a:p>
            <a:fld id="{0D7A88CE-DEA3-49FD-9203-C5F4F7C403C1}" type="slidenum">
              <a:rPr lang="en-GB" smtClean="0"/>
              <a:t>4</a:t>
            </a:fld>
            <a:endParaRPr lang="en-GB"/>
          </a:p>
        </p:txBody>
      </p:sp>
    </p:spTree>
    <p:extLst>
      <p:ext uri="{BB962C8B-B14F-4D97-AF65-F5344CB8AC3E}">
        <p14:creationId xmlns:p14="http://schemas.microsoft.com/office/powerpoint/2010/main" val="403825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note here re: impact of</a:t>
            </a:r>
            <a:r>
              <a:rPr lang="en-GB" baseline="0" dirty="0" smtClean="0"/>
              <a:t> C-19. </a:t>
            </a:r>
            <a:endParaRPr lang="en-GB" dirty="0"/>
          </a:p>
        </p:txBody>
      </p:sp>
      <p:sp>
        <p:nvSpPr>
          <p:cNvPr id="4" name="Slide Number Placeholder 3"/>
          <p:cNvSpPr>
            <a:spLocks noGrp="1"/>
          </p:cNvSpPr>
          <p:nvPr>
            <p:ph type="sldNum" sz="quarter" idx="10"/>
          </p:nvPr>
        </p:nvSpPr>
        <p:spPr/>
        <p:txBody>
          <a:bodyPr/>
          <a:lstStyle/>
          <a:p>
            <a:fld id="{0D7A88CE-DEA3-49FD-9203-C5F4F7C403C1}" type="slidenum">
              <a:rPr lang="en-GB" smtClean="0"/>
              <a:t>6</a:t>
            </a:fld>
            <a:endParaRPr lang="en-GB"/>
          </a:p>
        </p:txBody>
      </p:sp>
    </p:spTree>
    <p:extLst>
      <p:ext uri="{BB962C8B-B14F-4D97-AF65-F5344CB8AC3E}">
        <p14:creationId xmlns:p14="http://schemas.microsoft.com/office/powerpoint/2010/main" val="115864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Panel</a:t>
            </a:r>
            <a:r>
              <a:rPr lang="en-GB" baseline="0" dirty="0" smtClean="0"/>
              <a:t> arrangements at Tameside YJS are multi-agency attended, clear focus and commitment from the YJMB to reducing FTE, Re-offending and use of custody, investment from CSP re: SYV and with this the introduction of a youth engagement worker, PIED Pilot etc. </a:t>
            </a:r>
          </a:p>
          <a:p>
            <a:r>
              <a:rPr lang="en-GB" baseline="0" dirty="0" smtClean="0"/>
              <a:t>Despite this, instances remain whereby children continue to receive such sentences suggesting there is more which can be done to prevent this and the proposed revision to </a:t>
            </a:r>
            <a:r>
              <a:rPr lang="en-GB" baseline="0" dirty="0" err="1" smtClean="0"/>
              <a:t>legistlation</a:t>
            </a:r>
            <a:r>
              <a:rPr lang="en-GB" baseline="0" dirty="0" smtClean="0"/>
              <a:t> could see a further shift but requires longer term investment and a whole system commitment to change. </a:t>
            </a:r>
            <a:endParaRPr lang="en-GB" dirty="0"/>
          </a:p>
        </p:txBody>
      </p:sp>
      <p:sp>
        <p:nvSpPr>
          <p:cNvPr id="4" name="Slide Number Placeholder 3"/>
          <p:cNvSpPr>
            <a:spLocks noGrp="1"/>
          </p:cNvSpPr>
          <p:nvPr>
            <p:ph type="sldNum" sz="quarter" idx="10"/>
          </p:nvPr>
        </p:nvSpPr>
        <p:spPr/>
        <p:txBody>
          <a:bodyPr/>
          <a:lstStyle/>
          <a:p>
            <a:fld id="{0D7A88CE-DEA3-49FD-9203-C5F4F7C403C1}" type="slidenum">
              <a:rPr lang="en-GB" smtClean="0"/>
              <a:t>7</a:t>
            </a:fld>
            <a:endParaRPr lang="en-GB"/>
          </a:p>
        </p:txBody>
      </p:sp>
    </p:spTree>
    <p:extLst>
      <p:ext uri="{BB962C8B-B14F-4D97-AF65-F5344CB8AC3E}">
        <p14:creationId xmlns:p14="http://schemas.microsoft.com/office/powerpoint/2010/main" val="254822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1FF77B-797E-4ACD-845C-51B8B28F48ED}"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246046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1FF77B-797E-4ACD-845C-51B8B28F48ED}" type="datetimeFigureOut">
              <a:rPr lang="en-GB" smtClean="0"/>
              <a:t>16/10/2020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49316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61FF77B-797E-4ACD-845C-51B8B28F48ED}"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304059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61FF77B-797E-4ACD-845C-51B8B28F48ED}"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ABD6D-E5E0-44A8-9540-0A7494BD720E}"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1165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1FF77B-797E-4ACD-845C-51B8B28F48ED}"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174555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1FF77B-797E-4ACD-845C-51B8B28F48ED}" type="datetimeFigureOut">
              <a:rPr lang="en-GB" smtClean="0"/>
              <a:t>16/10/2020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818761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1FF77B-797E-4ACD-845C-51B8B28F48ED}" type="datetimeFigureOut">
              <a:rPr lang="en-GB" smtClean="0"/>
              <a:t>16/10/2020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366055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1FF77B-797E-4ACD-845C-51B8B28F48ED}"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372518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1FF77B-797E-4ACD-845C-51B8B28F48ED}"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145126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61FF77B-797E-4ACD-845C-51B8B28F48ED}"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24402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1FF77B-797E-4ACD-845C-51B8B28F48ED}"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52006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1FF77B-797E-4ACD-845C-51B8B28F48ED}" type="datetimeFigureOut">
              <a:rPr lang="en-GB" smtClean="0"/>
              <a:t>16/10/2020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15541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1FF77B-797E-4ACD-845C-51B8B28F48ED}" type="datetimeFigureOut">
              <a:rPr lang="en-GB" smtClean="0"/>
              <a:t>16/10/2020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51793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61FF77B-797E-4ACD-845C-51B8B28F48ED}" type="datetimeFigureOut">
              <a:rPr lang="en-GB" smtClean="0"/>
              <a:t>16/10/2020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156500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1FF77B-797E-4ACD-845C-51B8B28F48ED}" type="datetimeFigureOut">
              <a:rPr lang="en-GB" smtClean="0"/>
              <a:t>16/10/2020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328543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61FF77B-797E-4ACD-845C-51B8B28F48ED}" type="datetimeFigureOut">
              <a:rPr lang="en-GB" smtClean="0"/>
              <a:t>16/10/2020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52505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1FF77B-797E-4ACD-845C-51B8B28F48ED}" type="datetimeFigureOut">
              <a:rPr lang="en-GB" smtClean="0"/>
              <a:t>16/10/2020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7ABD6D-E5E0-44A8-9540-0A7494BD720E}" type="slidenum">
              <a:rPr lang="en-GB" smtClean="0"/>
              <a:t>‹#›</a:t>
            </a:fld>
            <a:endParaRPr lang="en-GB"/>
          </a:p>
        </p:txBody>
      </p:sp>
    </p:spTree>
    <p:extLst>
      <p:ext uri="{BB962C8B-B14F-4D97-AF65-F5344CB8AC3E}">
        <p14:creationId xmlns:p14="http://schemas.microsoft.com/office/powerpoint/2010/main" val="388099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61FF77B-797E-4ACD-845C-51B8B28F48ED}" type="datetimeFigureOut">
              <a:rPr lang="en-GB" smtClean="0"/>
              <a:t>16/10/2020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E7ABD6D-E5E0-44A8-9540-0A7494BD720E}" type="slidenum">
              <a:rPr lang="en-GB" smtClean="0"/>
              <a:t>‹#›</a:t>
            </a:fld>
            <a:endParaRPr lang="en-GB"/>
          </a:p>
        </p:txBody>
      </p:sp>
    </p:spTree>
    <p:extLst>
      <p:ext uri="{BB962C8B-B14F-4D97-AF65-F5344CB8AC3E}">
        <p14:creationId xmlns:p14="http://schemas.microsoft.com/office/powerpoint/2010/main" val="156018606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3">
                    <a14:imgEffect>
                      <a14:artisticCutout/>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Custody as a Last Resort</a:t>
            </a:r>
            <a:endParaRPr lang="en-GB" dirty="0"/>
          </a:p>
        </p:txBody>
      </p:sp>
      <p:sp>
        <p:nvSpPr>
          <p:cNvPr id="3" name="Subtitle 2"/>
          <p:cNvSpPr>
            <a:spLocks noGrp="1"/>
          </p:cNvSpPr>
          <p:nvPr>
            <p:ph type="subTitle" idx="1"/>
          </p:nvPr>
        </p:nvSpPr>
        <p:spPr/>
        <p:txBody>
          <a:bodyPr/>
          <a:lstStyle/>
          <a:p>
            <a:pPr algn="ctr"/>
            <a:r>
              <a:rPr lang="en-GB" dirty="0" smtClean="0"/>
              <a:t>Youth Justice Service</a:t>
            </a:r>
            <a:endParaRPr lang="en-GB" dirty="0"/>
          </a:p>
        </p:txBody>
      </p:sp>
    </p:spTree>
    <p:extLst>
      <p:ext uri="{BB962C8B-B14F-4D97-AF65-F5344CB8AC3E}">
        <p14:creationId xmlns:p14="http://schemas.microsoft.com/office/powerpoint/2010/main" val="1433536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Background &amp; Rationale: </a:t>
            </a:r>
            <a:endParaRPr lang="en-GB" dirty="0"/>
          </a:p>
        </p:txBody>
      </p:sp>
      <p:sp>
        <p:nvSpPr>
          <p:cNvPr id="3" name="Content Placeholder 2"/>
          <p:cNvSpPr>
            <a:spLocks noGrp="1"/>
          </p:cNvSpPr>
          <p:nvPr>
            <p:ph idx="1"/>
          </p:nvPr>
        </p:nvSpPr>
        <p:spPr>
          <a:xfrm>
            <a:off x="1103312" y="1468582"/>
            <a:ext cx="8946541" cy="4779817"/>
          </a:xfrm>
        </p:spPr>
        <p:txBody>
          <a:bodyPr>
            <a:normAutofit/>
          </a:bodyPr>
          <a:lstStyle/>
          <a:p>
            <a:pPr lvl="0">
              <a:buClr>
                <a:srgbClr val="1E5155">
                  <a:lumMod val="40000"/>
                  <a:lumOff val="60000"/>
                </a:srgbClr>
              </a:buClr>
            </a:pPr>
            <a:r>
              <a:rPr lang="en-GB" sz="2100" dirty="0">
                <a:latin typeface="+mn-lt"/>
              </a:rPr>
              <a:t>The Standing Committee for Youth Justice (SCYJ) is an alliance of over 60 not for profit organisations working to improve the youth justice system in England &amp; Wales. </a:t>
            </a:r>
            <a:r>
              <a:rPr lang="en-GB" sz="2100" dirty="0" smtClean="0">
                <a:latin typeface="+mn-lt"/>
              </a:rPr>
              <a:t>In May of this year they produced a report </a:t>
            </a:r>
            <a:r>
              <a:rPr lang="en-GB" dirty="0" smtClean="0">
                <a:latin typeface="+mn-lt"/>
              </a:rPr>
              <a:t> </a:t>
            </a:r>
            <a:r>
              <a:rPr lang="en-GB" dirty="0" smtClean="0">
                <a:latin typeface="+mn-lt"/>
              </a:rPr>
              <a:t>emphasising </a:t>
            </a:r>
            <a:r>
              <a:rPr lang="en-GB" dirty="0">
                <a:latin typeface="+mn-lt"/>
              </a:rPr>
              <a:t>the need to avoid criminalising under-18s </a:t>
            </a:r>
            <a:r>
              <a:rPr lang="en-GB" dirty="0" smtClean="0">
                <a:latin typeface="+mn-lt"/>
              </a:rPr>
              <a:t>unnecessarily.</a:t>
            </a:r>
            <a:endParaRPr lang="en-GB" sz="2100" dirty="0" smtClean="0">
              <a:latin typeface="+mn-lt"/>
            </a:endParaRPr>
          </a:p>
          <a:p>
            <a:pPr lvl="0">
              <a:buClr>
                <a:srgbClr val="1E5155">
                  <a:lumMod val="40000"/>
                  <a:lumOff val="60000"/>
                </a:srgbClr>
              </a:buClr>
            </a:pPr>
            <a:r>
              <a:rPr lang="en-GB" dirty="0" smtClean="0">
                <a:latin typeface="+mn-lt"/>
              </a:rPr>
              <a:t>The </a:t>
            </a:r>
            <a:r>
              <a:rPr lang="en-GB" dirty="0">
                <a:latin typeface="+mn-lt"/>
              </a:rPr>
              <a:t>principle that custody should only ever be used as </a:t>
            </a:r>
            <a:r>
              <a:rPr lang="en-GB" dirty="0" smtClean="0">
                <a:latin typeface="+mn-lt"/>
              </a:rPr>
              <a:t>‘a </a:t>
            </a:r>
            <a:r>
              <a:rPr lang="en-GB" dirty="0">
                <a:latin typeface="+mn-lt"/>
              </a:rPr>
              <a:t>last </a:t>
            </a:r>
            <a:r>
              <a:rPr lang="en-GB" dirty="0" smtClean="0">
                <a:latin typeface="+mn-lt"/>
              </a:rPr>
              <a:t>resort’ </a:t>
            </a:r>
            <a:r>
              <a:rPr lang="en-GB" dirty="0">
                <a:latin typeface="+mn-lt"/>
              </a:rPr>
              <a:t>for children is enshrined in domestic law and international human rights conventions, but is not </a:t>
            </a:r>
            <a:r>
              <a:rPr lang="en-GB" dirty="0" smtClean="0">
                <a:latin typeface="+mn-lt"/>
              </a:rPr>
              <a:t>consistently </a:t>
            </a:r>
            <a:r>
              <a:rPr lang="en-GB" dirty="0">
                <a:latin typeface="+mn-lt"/>
              </a:rPr>
              <a:t>applied as such.</a:t>
            </a:r>
          </a:p>
          <a:p>
            <a:r>
              <a:rPr lang="en-GB" dirty="0">
                <a:latin typeface="+mn-lt"/>
              </a:rPr>
              <a:t>It also highlighted the worrying trend that as the number of children in custody has </a:t>
            </a:r>
            <a:r>
              <a:rPr lang="en-GB" dirty="0" smtClean="0">
                <a:latin typeface="+mn-lt"/>
              </a:rPr>
              <a:t>declined, </a:t>
            </a:r>
            <a:r>
              <a:rPr lang="en-GB" dirty="0">
                <a:latin typeface="+mn-lt"/>
              </a:rPr>
              <a:t>the over-representation of Black, Asian and Minority Ethnic (BAME) children has worsened to the point that 2019 saw more BAME children in custody than white children for the first time.</a:t>
            </a:r>
            <a:endParaRPr lang="en-GB" b="0" i="0" u="none" strike="noStrike" dirty="0" smtClean="0">
              <a:effectLst/>
              <a:latin typeface="+mn-lt"/>
            </a:endParaRPr>
          </a:p>
          <a:p>
            <a:endParaRPr lang="en-GB" dirty="0">
              <a:solidFill>
                <a:srgbClr val="848484"/>
              </a:solidFill>
              <a:latin typeface="Roboto"/>
            </a:endParaRPr>
          </a:p>
        </p:txBody>
      </p:sp>
    </p:spTree>
    <p:extLst>
      <p:ext uri="{BB962C8B-B14F-4D97-AF65-F5344CB8AC3E}">
        <p14:creationId xmlns:p14="http://schemas.microsoft.com/office/powerpoint/2010/main" val="1402157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Custody:</a:t>
            </a:r>
            <a:endParaRPr lang="en-GB" dirty="0"/>
          </a:p>
        </p:txBody>
      </p:sp>
      <p:sp>
        <p:nvSpPr>
          <p:cNvPr id="3" name="Content Placeholder 2"/>
          <p:cNvSpPr>
            <a:spLocks noGrp="1"/>
          </p:cNvSpPr>
          <p:nvPr>
            <p:ph idx="1"/>
          </p:nvPr>
        </p:nvSpPr>
        <p:spPr>
          <a:xfrm>
            <a:off x="1103312" y="1579418"/>
            <a:ext cx="8946541" cy="4668981"/>
          </a:xfrm>
        </p:spPr>
        <p:txBody>
          <a:bodyPr>
            <a:normAutofit fontScale="92500" lnSpcReduction="10000"/>
          </a:bodyPr>
          <a:lstStyle/>
          <a:p>
            <a:r>
              <a:rPr lang="en-GB" dirty="0" smtClean="0"/>
              <a:t>Whilst </a:t>
            </a:r>
            <a:r>
              <a:rPr lang="en-GB" dirty="0" smtClean="0"/>
              <a:t>children in </a:t>
            </a:r>
            <a:r>
              <a:rPr lang="en-GB" dirty="0" smtClean="0"/>
              <a:t>custody are considered to </a:t>
            </a:r>
            <a:r>
              <a:rPr lang="en-GB" dirty="0" smtClean="0"/>
              <a:t>pose </a:t>
            </a:r>
            <a:r>
              <a:rPr lang="en-GB" dirty="0" smtClean="0"/>
              <a:t>significant risk, </a:t>
            </a:r>
            <a:r>
              <a:rPr lang="en-GB" dirty="0" smtClean="0"/>
              <a:t>they </a:t>
            </a:r>
            <a:r>
              <a:rPr lang="en-GB" dirty="0" smtClean="0"/>
              <a:t>are often </a:t>
            </a:r>
            <a:r>
              <a:rPr lang="en-GB" dirty="0" smtClean="0"/>
              <a:t>also our </a:t>
            </a:r>
            <a:r>
              <a:rPr lang="en-GB" dirty="0" smtClean="0"/>
              <a:t>most vulnerable </a:t>
            </a:r>
            <a:r>
              <a:rPr lang="en-GB" dirty="0" smtClean="0"/>
              <a:t>children, and placing them in custody exposes them to </a:t>
            </a:r>
            <a:r>
              <a:rPr lang="en-GB" dirty="0" smtClean="0"/>
              <a:t>further Adverse Childhood Experiences, exacerbating and further compounding these vulnerabilities. </a:t>
            </a:r>
          </a:p>
          <a:p>
            <a:r>
              <a:rPr lang="en-GB" dirty="0" smtClean="0"/>
              <a:t>Custody is irrefutably incompatible with clear evidence on desistance from offending. </a:t>
            </a:r>
          </a:p>
          <a:p>
            <a:r>
              <a:rPr lang="en-GB" dirty="0" smtClean="0"/>
              <a:t>Research shows </a:t>
            </a:r>
            <a:r>
              <a:rPr lang="en-GB" dirty="0" smtClean="0"/>
              <a:t>that </a:t>
            </a:r>
            <a:r>
              <a:rPr lang="en-GB" dirty="0" smtClean="0"/>
              <a:t>children’s developmental needs cannot be met in a custodial environment, and there are significant risks of children suffering emotional, psychological and physical harm, as well as clear long term impacts on education, employment, family life, mental health and well-being. </a:t>
            </a:r>
          </a:p>
          <a:p>
            <a:r>
              <a:rPr lang="en-GB" dirty="0" smtClean="0"/>
              <a:t>There is no evidence </a:t>
            </a:r>
            <a:r>
              <a:rPr lang="en-GB" dirty="0" smtClean="0"/>
              <a:t>to </a:t>
            </a:r>
            <a:r>
              <a:rPr lang="en-GB" dirty="0" smtClean="0"/>
              <a:t>support </a:t>
            </a:r>
            <a:r>
              <a:rPr lang="en-GB" dirty="0" smtClean="0"/>
              <a:t>the </a:t>
            </a:r>
            <a:r>
              <a:rPr lang="en-GB" dirty="0" smtClean="0"/>
              <a:t>use of custody </a:t>
            </a:r>
            <a:r>
              <a:rPr lang="en-GB" dirty="0" smtClean="0"/>
              <a:t>as effectively </a:t>
            </a:r>
            <a:r>
              <a:rPr lang="en-GB" dirty="0" smtClean="0"/>
              <a:t>contributing to rehabilitation or promoting positive long term outcomes. </a:t>
            </a:r>
          </a:p>
          <a:p>
            <a:pPr marL="0" indent="0">
              <a:buNone/>
            </a:pPr>
            <a:r>
              <a:rPr lang="en-GB" dirty="0" smtClean="0"/>
              <a:t>The report goes on in detail to evidence the harmful impact custody can have on our </a:t>
            </a:r>
            <a:r>
              <a:rPr lang="en-GB" dirty="0" smtClean="0"/>
              <a:t>children. </a:t>
            </a:r>
            <a:endParaRPr lang="en-GB" dirty="0"/>
          </a:p>
        </p:txBody>
      </p:sp>
    </p:spTree>
    <p:extLst>
      <p:ext uri="{BB962C8B-B14F-4D97-AF65-F5344CB8AC3E}">
        <p14:creationId xmlns:p14="http://schemas.microsoft.com/office/powerpoint/2010/main" val="1127877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 of Children in Custody: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Boys are significantly over-represented in custody, with over 97% of the child custody population being boys. </a:t>
            </a:r>
          </a:p>
          <a:p>
            <a:r>
              <a:rPr lang="en-GB" dirty="0" smtClean="0"/>
              <a:t>Around half (52%) of children in custody have been in care.</a:t>
            </a:r>
          </a:p>
          <a:p>
            <a:r>
              <a:rPr lang="en-GB" dirty="0" smtClean="0"/>
              <a:t>Majority of children entering custody are NEET or simply not accessing education provision. It’s estimated that 90% have a history of persistent absence and exclusions. </a:t>
            </a:r>
          </a:p>
          <a:p>
            <a:r>
              <a:rPr lang="en-GB" dirty="0" smtClean="0"/>
              <a:t>Around a third of children in custody have a learning disability or Special Educational Needs.</a:t>
            </a:r>
          </a:p>
          <a:p>
            <a:r>
              <a:rPr lang="en-GB" dirty="0" smtClean="0"/>
              <a:t>Trauma is a prevalent amongst children in custody, with about a third having recognised mental health concerns. </a:t>
            </a:r>
          </a:p>
          <a:p>
            <a:r>
              <a:rPr lang="en-GB" dirty="0" smtClean="0"/>
              <a:t>Around 45% have substance misuse issues/concerns.</a:t>
            </a:r>
          </a:p>
          <a:p>
            <a:r>
              <a:rPr lang="en-GB" dirty="0" smtClean="0"/>
              <a:t>About 60% in the wider cohort to include those on custodial sentences have speech, Language and communication difficulties. </a:t>
            </a:r>
          </a:p>
          <a:p>
            <a:endParaRPr lang="en-GB" dirty="0"/>
          </a:p>
        </p:txBody>
      </p:sp>
    </p:spTree>
    <p:extLst>
      <p:ext uri="{BB962C8B-B14F-4D97-AF65-F5344CB8AC3E}">
        <p14:creationId xmlns:p14="http://schemas.microsoft.com/office/powerpoint/2010/main" val="1598172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Disproportionality:</a:t>
            </a:r>
            <a:endParaRPr lang="en-GB" dirty="0"/>
          </a:p>
        </p:txBody>
      </p:sp>
      <p:sp>
        <p:nvSpPr>
          <p:cNvPr id="3" name="Content Placeholder 2"/>
          <p:cNvSpPr>
            <a:spLocks noGrp="1"/>
          </p:cNvSpPr>
          <p:nvPr>
            <p:ph idx="1"/>
          </p:nvPr>
        </p:nvSpPr>
        <p:spPr/>
        <p:txBody>
          <a:bodyPr/>
          <a:lstStyle/>
          <a:p>
            <a:r>
              <a:rPr lang="en-GB" dirty="0" smtClean="0"/>
              <a:t>Despite the promising downward trend in the use of custody, which is documented as a decrease by 78% between 2008 – 2019, it is of concern that as the number of children in custody has declined, the rate of decrease has been slower for Black, Asian and Minority Ethnic (BAME) children. </a:t>
            </a:r>
          </a:p>
          <a:p>
            <a:r>
              <a:rPr lang="en-GB" dirty="0" smtClean="0"/>
              <a:t>Disproportionality has therefore worsened, with 2019 reporting more BAME children in custody than white children for the first time. </a:t>
            </a:r>
          </a:p>
        </p:txBody>
      </p:sp>
    </p:spTree>
    <p:extLst>
      <p:ext uri="{BB962C8B-B14F-4D97-AF65-F5344CB8AC3E}">
        <p14:creationId xmlns:p14="http://schemas.microsoft.com/office/powerpoint/2010/main" val="3982834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Picture: </a:t>
            </a:r>
            <a:endParaRPr lang="en-GB" dirty="0"/>
          </a:p>
        </p:txBody>
      </p:sp>
      <p:sp>
        <p:nvSpPr>
          <p:cNvPr id="5" name="Content Placeholder 4"/>
          <p:cNvSpPr>
            <a:spLocks noGrp="1"/>
          </p:cNvSpPr>
          <p:nvPr>
            <p:ph idx="1"/>
          </p:nvPr>
        </p:nvSpPr>
        <p:spPr/>
        <p:txBody>
          <a:bodyPr/>
          <a:lstStyle/>
          <a:p>
            <a:r>
              <a:rPr lang="en-GB" dirty="0" smtClean="0"/>
              <a:t>Despite numbers of Tameside children in custody being low, we can’t ignore these children</a:t>
            </a:r>
          </a:p>
          <a:p>
            <a:r>
              <a:rPr lang="en-GB" dirty="0" smtClean="0"/>
              <a:t>Between July </a:t>
            </a:r>
            <a:r>
              <a:rPr lang="en-GB" dirty="0"/>
              <a:t>19 </a:t>
            </a:r>
            <a:r>
              <a:rPr lang="en-GB" dirty="0" smtClean="0"/>
              <a:t>and </a:t>
            </a:r>
            <a:r>
              <a:rPr lang="en-GB" dirty="0"/>
              <a:t>June 20 </a:t>
            </a:r>
            <a:r>
              <a:rPr lang="en-GB" dirty="0" smtClean="0"/>
              <a:t>4 young people from Tameside received custodial sentences</a:t>
            </a:r>
            <a:endParaRPr lang="en-GB" dirty="0" smtClean="0"/>
          </a:p>
          <a:p>
            <a:r>
              <a:rPr lang="en-GB" dirty="0" smtClean="0"/>
              <a:t>All male, between the ages of 16/17</a:t>
            </a:r>
          </a:p>
          <a:p>
            <a:r>
              <a:rPr lang="en-GB" dirty="0" smtClean="0"/>
              <a:t>All serving sentences of 12 months or more</a:t>
            </a:r>
          </a:p>
          <a:p>
            <a:r>
              <a:rPr lang="en-GB" dirty="0" smtClean="0"/>
              <a:t>3 out of the 4 males were from BAME backgrounds. </a:t>
            </a:r>
          </a:p>
          <a:p>
            <a:pPr marL="0" indent="0">
              <a:buNone/>
            </a:pPr>
            <a:endParaRPr lang="en-GB" dirty="0"/>
          </a:p>
        </p:txBody>
      </p:sp>
    </p:spTree>
    <p:extLst>
      <p:ext uri="{BB962C8B-B14F-4D97-AF65-F5344CB8AC3E}">
        <p14:creationId xmlns:p14="http://schemas.microsoft.com/office/powerpoint/2010/main" val="1693881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are we doing and what more can be done? </a:t>
            </a:r>
            <a:endParaRPr lang="en-GB" dirty="0"/>
          </a:p>
        </p:txBody>
      </p:sp>
      <p:sp>
        <p:nvSpPr>
          <p:cNvPr id="3" name="Content Placeholder 2"/>
          <p:cNvSpPr>
            <a:spLocks noGrp="1"/>
          </p:cNvSpPr>
          <p:nvPr>
            <p:ph idx="1"/>
          </p:nvPr>
        </p:nvSpPr>
        <p:spPr/>
        <p:txBody>
          <a:bodyPr>
            <a:normAutofit fontScale="77500" lnSpcReduction="20000"/>
          </a:bodyPr>
          <a:lstStyle/>
          <a:p>
            <a:r>
              <a:rPr lang="en-GB" sz="2400" dirty="0" smtClean="0"/>
              <a:t>Statutory duty to safeguard and promote the welfare of our children.</a:t>
            </a:r>
          </a:p>
          <a:p>
            <a:r>
              <a:rPr lang="en-GB" sz="2400" dirty="0" smtClean="0"/>
              <a:t>Increased focus and resources aimed at early intervention and prevention. </a:t>
            </a:r>
          </a:p>
          <a:p>
            <a:r>
              <a:rPr lang="en-GB" sz="2400" dirty="0" smtClean="0"/>
              <a:t>Appropriate use of diversionary practice (Innovation).</a:t>
            </a:r>
          </a:p>
          <a:p>
            <a:r>
              <a:rPr lang="en-GB" sz="2400" dirty="0" smtClean="0"/>
              <a:t>Multi-agency/partnership approach. </a:t>
            </a:r>
          </a:p>
          <a:p>
            <a:r>
              <a:rPr lang="en-GB" sz="2400" dirty="0" smtClean="0"/>
              <a:t>Highly qualified team of practitioners – ‘trusted relationship model’.</a:t>
            </a:r>
          </a:p>
          <a:p>
            <a:r>
              <a:rPr lang="en-GB" sz="2400" dirty="0" smtClean="0"/>
              <a:t>Child first offender second</a:t>
            </a:r>
          </a:p>
          <a:p>
            <a:pPr marL="0" indent="0">
              <a:buNone/>
            </a:pPr>
            <a:endParaRPr lang="en-GB" sz="2400" dirty="0" smtClean="0"/>
          </a:p>
          <a:p>
            <a:pPr marL="0" indent="0">
              <a:buNone/>
            </a:pPr>
            <a:r>
              <a:rPr lang="en-GB" sz="2400" dirty="0"/>
              <a:t>There is a call for an expansion of high quality community provision to ensure that the needs of the cohort are met in a community setting and that public protection is maximised. </a:t>
            </a:r>
          </a:p>
          <a:p>
            <a:pPr marL="0" indent="0">
              <a:buNone/>
            </a:pPr>
            <a:r>
              <a:rPr lang="en-GB" sz="2400" dirty="0"/>
              <a:t>Local Authorities and their partners to look to provide services which support the management of children without the need for incarceration. </a:t>
            </a:r>
          </a:p>
          <a:p>
            <a:pPr marL="0" indent="0">
              <a:buNone/>
            </a:pPr>
            <a:endParaRPr lang="en-GB" sz="2400" dirty="0" smtClean="0"/>
          </a:p>
        </p:txBody>
      </p:sp>
    </p:spTree>
    <p:extLst>
      <p:ext uri="{BB962C8B-B14F-4D97-AF65-F5344CB8AC3E}">
        <p14:creationId xmlns:p14="http://schemas.microsoft.com/office/powerpoint/2010/main" val="31851225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130</TotalTime>
  <Words>845</Words>
  <Application>Microsoft Office PowerPoint</Application>
  <PresentationFormat>Widescreen</PresentationFormat>
  <Paragraphs>48</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Roboto</vt:lpstr>
      <vt:lpstr>Wingdings 3</vt:lpstr>
      <vt:lpstr>Ion</vt:lpstr>
      <vt:lpstr>Custody as a Last Resort</vt:lpstr>
      <vt:lpstr>Background &amp; Rationale: </vt:lpstr>
      <vt:lpstr>Impact of Custody:</vt:lpstr>
      <vt:lpstr>Characteristics of Children in Custody: </vt:lpstr>
      <vt:lpstr>Disproportionality:</vt:lpstr>
      <vt:lpstr>Local Picture: </vt:lpstr>
      <vt:lpstr>So what are we doing and what more can be done? </vt:lpstr>
    </vt:vector>
  </TitlesOfParts>
  <Company>TMBC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Custody as a Last Resort</dc:title>
  <dc:creator>Helen Greenough</dc:creator>
  <cp:lastModifiedBy>Sally Dickin</cp:lastModifiedBy>
  <cp:revision>16</cp:revision>
  <dcterms:created xsi:type="dcterms:W3CDTF">2020-10-15T15:10:41Z</dcterms:created>
  <dcterms:modified xsi:type="dcterms:W3CDTF">2020-10-16T08:11:44Z</dcterms:modified>
</cp:coreProperties>
</file>