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39648E-E3F9-4865-926C-DC732005690F}" type="datetimeFigureOut">
              <a:rPr lang="en-GB" smtClean="0"/>
              <a:t>19/11/2020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FC49B-F66D-45E7-8D18-637DB499FC28}" type="slidenum">
              <a:rPr lang="en-GB" smtClean="0"/>
              <a:t>‹#›</a:t>
            </a:fld>
            <a:endParaRPr lang="en-GB" dirty="0"/>
          </a:p>
        </p:txBody>
      </p:sp>
    </p:spTree>
    <p:extLst>
      <p:ext uri="{BB962C8B-B14F-4D97-AF65-F5344CB8AC3E}">
        <p14:creationId xmlns:p14="http://schemas.microsoft.com/office/powerpoint/2010/main" val="2892263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CD0EEA-72AA-4BD5-9009-758E28CFBC48}" type="slidenum">
              <a:rPr lang="en-GB" smtClean="0"/>
              <a:t>1</a:t>
            </a:fld>
            <a:endParaRPr lang="en-GB" dirty="0"/>
          </a:p>
        </p:txBody>
      </p:sp>
    </p:spTree>
    <p:extLst>
      <p:ext uri="{BB962C8B-B14F-4D97-AF65-F5344CB8AC3E}">
        <p14:creationId xmlns:p14="http://schemas.microsoft.com/office/powerpoint/2010/main" val="2151203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8D4D193-D00E-41D0-B5A3-5847D2303B57}" type="datetimeFigureOut">
              <a:rPr lang="en-GB" smtClean="0"/>
              <a:t>19/11/2020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59A3B5-D759-4BC6-B817-BAA00993D3BC}" type="slidenum">
              <a:rPr lang="en-GB" smtClean="0"/>
              <a:t>‹#›</a:t>
            </a:fld>
            <a:endParaRPr lang="en-GB" dirty="0"/>
          </a:p>
        </p:txBody>
      </p:sp>
    </p:spTree>
    <p:extLst>
      <p:ext uri="{BB962C8B-B14F-4D97-AF65-F5344CB8AC3E}">
        <p14:creationId xmlns:p14="http://schemas.microsoft.com/office/powerpoint/2010/main" val="3830389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D4D193-D00E-41D0-B5A3-5847D2303B57}" type="datetimeFigureOut">
              <a:rPr lang="en-GB" smtClean="0"/>
              <a:t>19/11/2020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59A3B5-D759-4BC6-B817-BAA00993D3BC}" type="slidenum">
              <a:rPr lang="en-GB" smtClean="0"/>
              <a:t>‹#›</a:t>
            </a:fld>
            <a:endParaRPr lang="en-GB" dirty="0"/>
          </a:p>
        </p:txBody>
      </p:sp>
    </p:spTree>
    <p:extLst>
      <p:ext uri="{BB962C8B-B14F-4D97-AF65-F5344CB8AC3E}">
        <p14:creationId xmlns:p14="http://schemas.microsoft.com/office/powerpoint/2010/main" val="2089897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D4D193-D00E-41D0-B5A3-5847D2303B57}" type="datetimeFigureOut">
              <a:rPr lang="en-GB" smtClean="0"/>
              <a:t>19/11/2020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59A3B5-D759-4BC6-B817-BAA00993D3BC}" type="slidenum">
              <a:rPr lang="en-GB" smtClean="0"/>
              <a:t>‹#›</a:t>
            </a:fld>
            <a:endParaRPr lang="en-GB" dirty="0"/>
          </a:p>
        </p:txBody>
      </p:sp>
    </p:spTree>
    <p:extLst>
      <p:ext uri="{BB962C8B-B14F-4D97-AF65-F5344CB8AC3E}">
        <p14:creationId xmlns:p14="http://schemas.microsoft.com/office/powerpoint/2010/main" val="330209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D4D193-D00E-41D0-B5A3-5847D2303B57}" type="datetimeFigureOut">
              <a:rPr lang="en-GB" smtClean="0"/>
              <a:t>19/11/2020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59A3B5-D759-4BC6-B817-BAA00993D3BC}" type="slidenum">
              <a:rPr lang="en-GB" smtClean="0"/>
              <a:t>‹#›</a:t>
            </a:fld>
            <a:endParaRPr lang="en-GB" dirty="0"/>
          </a:p>
        </p:txBody>
      </p:sp>
    </p:spTree>
    <p:extLst>
      <p:ext uri="{BB962C8B-B14F-4D97-AF65-F5344CB8AC3E}">
        <p14:creationId xmlns:p14="http://schemas.microsoft.com/office/powerpoint/2010/main" val="313183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D4D193-D00E-41D0-B5A3-5847D2303B57}" type="datetimeFigureOut">
              <a:rPr lang="en-GB" smtClean="0"/>
              <a:t>19/11/2020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859A3B5-D759-4BC6-B817-BAA00993D3BC}" type="slidenum">
              <a:rPr lang="en-GB" smtClean="0"/>
              <a:t>‹#›</a:t>
            </a:fld>
            <a:endParaRPr lang="en-GB" dirty="0"/>
          </a:p>
        </p:txBody>
      </p:sp>
    </p:spTree>
    <p:extLst>
      <p:ext uri="{BB962C8B-B14F-4D97-AF65-F5344CB8AC3E}">
        <p14:creationId xmlns:p14="http://schemas.microsoft.com/office/powerpoint/2010/main" val="80978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8D4D193-D00E-41D0-B5A3-5847D2303B57}" type="datetimeFigureOut">
              <a:rPr lang="en-GB" smtClean="0"/>
              <a:t>19/11/2020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859A3B5-D759-4BC6-B817-BAA00993D3BC}" type="slidenum">
              <a:rPr lang="en-GB" smtClean="0"/>
              <a:t>‹#›</a:t>
            </a:fld>
            <a:endParaRPr lang="en-GB" dirty="0"/>
          </a:p>
        </p:txBody>
      </p:sp>
    </p:spTree>
    <p:extLst>
      <p:ext uri="{BB962C8B-B14F-4D97-AF65-F5344CB8AC3E}">
        <p14:creationId xmlns:p14="http://schemas.microsoft.com/office/powerpoint/2010/main" val="352479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8D4D193-D00E-41D0-B5A3-5847D2303B57}" type="datetimeFigureOut">
              <a:rPr lang="en-GB" smtClean="0"/>
              <a:t>19/11/2020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859A3B5-D759-4BC6-B817-BAA00993D3BC}" type="slidenum">
              <a:rPr lang="en-GB" smtClean="0"/>
              <a:t>‹#›</a:t>
            </a:fld>
            <a:endParaRPr lang="en-GB" dirty="0"/>
          </a:p>
        </p:txBody>
      </p:sp>
    </p:spTree>
    <p:extLst>
      <p:ext uri="{BB962C8B-B14F-4D97-AF65-F5344CB8AC3E}">
        <p14:creationId xmlns:p14="http://schemas.microsoft.com/office/powerpoint/2010/main" val="1153157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8D4D193-D00E-41D0-B5A3-5847D2303B57}" type="datetimeFigureOut">
              <a:rPr lang="en-GB" smtClean="0"/>
              <a:t>19/11/2020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859A3B5-D759-4BC6-B817-BAA00993D3BC}" type="slidenum">
              <a:rPr lang="en-GB" smtClean="0"/>
              <a:t>‹#›</a:t>
            </a:fld>
            <a:endParaRPr lang="en-GB" dirty="0"/>
          </a:p>
        </p:txBody>
      </p:sp>
    </p:spTree>
    <p:extLst>
      <p:ext uri="{BB962C8B-B14F-4D97-AF65-F5344CB8AC3E}">
        <p14:creationId xmlns:p14="http://schemas.microsoft.com/office/powerpoint/2010/main" val="2870659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4D193-D00E-41D0-B5A3-5847D2303B57}" type="datetimeFigureOut">
              <a:rPr lang="en-GB" smtClean="0"/>
              <a:t>19/11/2020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859A3B5-D759-4BC6-B817-BAA00993D3BC}" type="slidenum">
              <a:rPr lang="en-GB" smtClean="0"/>
              <a:t>‹#›</a:t>
            </a:fld>
            <a:endParaRPr lang="en-GB" dirty="0"/>
          </a:p>
        </p:txBody>
      </p:sp>
    </p:spTree>
    <p:extLst>
      <p:ext uri="{BB962C8B-B14F-4D97-AF65-F5344CB8AC3E}">
        <p14:creationId xmlns:p14="http://schemas.microsoft.com/office/powerpoint/2010/main" val="362338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D4D193-D00E-41D0-B5A3-5847D2303B57}" type="datetimeFigureOut">
              <a:rPr lang="en-GB" smtClean="0"/>
              <a:t>19/11/2020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859A3B5-D759-4BC6-B817-BAA00993D3BC}" type="slidenum">
              <a:rPr lang="en-GB" smtClean="0"/>
              <a:t>‹#›</a:t>
            </a:fld>
            <a:endParaRPr lang="en-GB" dirty="0"/>
          </a:p>
        </p:txBody>
      </p:sp>
    </p:spTree>
    <p:extLst>
      <p:ext uri="{BB962C8B-B14F-4D97-AF65-F5344CB8AC3E}">
        <p14:creationId xmlns:p14="http://schemas.microsoft.com/office/powerpoint/2010/main" val="93728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D4D193-D00E-41D0-B5A3-5847D2303B57}" type="datetimeFigureOut">
              <a:rPr lang="en-GB" smtClean="0"/>
              <a:t>19/11/2020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859A3B5-D759-4BC6-B817-BAA00993D3BC}" type="slidenum">
              <a:rPr lang="en-GB" smtClean="0"/>
              <a:t>‹#›</a:t>
            </a:fld>
            <a:endParaRPr lang="en-GB" dirty="0"/>
          </a:p>
        </p:txBody>
      </p:sp>
    </p:spTree>
    <p:extLst>
      <p:ext uri="{BB962C8B-B14F-4D97-AF65-F5344CB8AC3E}">
        <p14:creationId xmlns:p14="http://schemas.microsoft.com/office/powerpoint/2010/main" val="110468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4D193-D00E-41D0-B5A3-5847D2303B57}" type="datetimeFigureOut">
              <a:rPr lang="en-GB" smtClean="0"/>
              <a:t>19/11/2020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9A3B5-D759-4BC6-B817-BAA00993D3BC}" type="slidenum">
              <a:rPr lang="en-GB" smtClean="0"/>
              <a:t>‹#›</a:t>
            </a:fld>
            <a:endParaRPr lang="en-GB" dirty="0"/>
          </a:p>
        </p:txBody>
      </p:sp>
    </p:spTree>
    <p:extLst>
      <p:ext uri="{BB962C8B-B14F-4D97-AF65-F5344CB8AC3E}">
        <p14:creationId xmlns:p14="http://schemas.microsoft.com/office/powerpoint/2010/main" val="760580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453379"/>
            <a:ext cx="7772400" cy="1470025"/>
          </a:xfrm>
        </p:spPr>
        <p:txBody>
          <a:bodyPr>
            <a:noAutofit/>
          </a:bodyPr>
          <a:lstStyle/>
          <a:p>
            <a:r>
              <a:rPr lang="en-GB" dirty="0" smtClean="0">
                <a:solidFill>
                  <a:srgbClr val="0070C0"/>
                </a:solidFill>
                <a:latin typeface="Arial" panose="020B0604020202020204" pitchFamily="34" charset="0"/>
                <a:cs typeface="Arial" panose="020B0604020202020204" pitchFamily="34" charset="0"/>
              </a:rPr>
              <a:t>Tameside Emergency Duty Service</a:t>
            </a:r>
            <a:endParaRPr lang="en-GB" dirty="0">
              <a:solidFill>
                <a:srgbClr val="0070C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639616" y="3573017"/>
            <a:ext cx="6696744" cy="1872208"/>
          </a:xfrm>
        </p:spPr>
        <p:txBody>
          <a:bodyPr>
            <a:normAutofit/>
          </a:bodyPr>
          <a:lstStyle/>
          <a:p>
            <a:r>
              <a:rPr lang="en-GB" sz="5400" b="1" dirty="0" smtClean="0">
                <a:latin typeface="Arial" panose="020B0604020202020204" pitchFamily="34" charset="0"/>
                <a:cs typeface="Arial" panose="020B0604020202020204" pitchFamily="34" charset="0"/>
              </a:rPr>
              <a:t>Missing From Home Protocol</a:t>
            </a:r>
            <a:endParaRPr lang="en-GB" sz="5400" b="1" dirty="0">
              <a:latin typeface="Arial" panose="020B0604020202020204" pitchFamily="34" charset="0"/>
              <a:cs typeface="Arial" panose="020B0604020202020204" pitchFamily="34" charset="0"/>
            </a:endParaRPr>
          </a:p>
        </p:txBody>
      </p:sp>
      <p:sp>
        <p:nvSpPr>
          <p:cNvPr id="7" name="Line 6"/>
          <p:cNvSpPr>
            <a:spLocks noChangeShapeType="1"/>
          </p:cNvSpPr>
          <p:nvPr/>
        </p:nvSpPr>
        <p:spPr bwMode="auto">
          <a:xfrm>
            <a:off x="1631504" y="980728"/>
            <a:ext cx="8642350" cy="0"/>
          </a:xfrm>
          <a:prstGeom prst="line">
            <a:avLst/>
          </a:prstGeom>
          <a:noFill/>
          <a:ln w="28575">
            <a:solidFill>
              <a:srgbClr val="008265"/>
            </a:solidFill>
            <a:round/>
            <a:headEnd/>
            <a:tailEnd/>
          </a:ln>
        </p:spPr>
        <p:txBody>
          <a:bodyPr/>
          <a:lstStyle/>
          <a:p>
            <a:endParaRPr lang="en-US" dirty="0"/>
          </a:p>
        </p:txBody>
      </p:sp>
      <p:sp>
        <p:nvSpPr>
          <p:cNvPr id="8" name="Line 6"/>
          <p:cNvSpPr>
            <a:spLocks noChangeShapeType="1"/>
          </p:cNvSpPr>
          <p:nvPr/>
        </p:nvSpPr>
        <p:spPr bwMode="auto">
          <a:xfrm>
            <a:off x="1631504" y="2996952"/>
            <a:ext cx="8642350" cy="0"/>
          </a:xfrm>
          <a:prstGeom prst="line">
            <a:avLst/>
          </a:prstGeom>
          <a:noFill/>
          <a:ln w="28575">
            <a:solidFill>
              <a:srgbClr val="008265"/>
            </a:solidFill>
            <a:round/>
            <a:headEnd/>
            <a:tailEnd/>
          </a:ln>
        </p:spPr>
        <p:txBody>
          <a:bodyPr/>
          <a:lstStyle/>
          <a:p>
            <a:endParaRPr lang="en-US" dirty="0"/>
          </a:p>
        </p:txBody>
      </p:sp>
      <p:sp>
        <p:nvSpPr>
          <p:cNvPr id="14" name="TextBox 13"/>
          <p:cNvSpPr txBox="1"/>
          <p:nvPr/>
        </p:nvSpPr>
        <p:spPr>
          <a:xfrm>
            <a:off x="5663952" y="6253785"/>
            <a:ext cx="864096" cy="369332"/>
          </a:xfrm>
          <a:prstGeom prst="rect">
            <a:avLst/>
          </a:prstGeom>
          <a:solidFill>
            <a:srgbClr val="339966"/>
          </a:solidFill>
        </p:spPr>
        <p:txBody>
          <a:bodyPr wrap="square" rtlCol="0">
            <a:spAutoFit/>
          </a:bodyPr>
          <a:lstStyle/>
          <a:p>
            <a:pPr algn="ctr"/>
            <a:fld id="{C58D0386-7F98-41E5-8DA3-E1C5A550BBD3}" type="slidenum">
              <a:rPr lang="en-GB">
                <a:solidFill>
                  <a:schemeClr val="bg1"/>
                </a:solidFill>
              </a:rPr>
              <a:t>1</a:t>
            </a:fld>
            <a:endParaRPr lang="en-GB" dirty="0">
              <a:solidFill>
                <a:schemeClr val="bg1"/>
              </a:solidFill>
            </a:endParaRPr>
          </a:p>
        </p:txBody>
      </p:sp>
      <p:sp>
        <p:nvSpPr>
          <p:cNvPr id="4" name="AutoShape 2" descr="Image result for greater manchester police logo"/>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969620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87113"/>
            <a:ext cx="10515600" cy="4351338"/>
          </a:xfrm>
        </p:spPr>
        <p:txBody>
          <a:bodyPr>
            <a:normAutofit fontScale="92500" lnSpcReduction="20000"/>
          </a:bodyPr>
          <a:lstStyle/>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The Emergency Duty Service (EDS) comprises of:</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One Team Manager</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3 full time permanent workers</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Sessional staff as required</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The service is available outside of standard office hours, overnight and at weekends</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One worker per shift covers all of Tameside</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The service responds to emergencies</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Contact via the Emergency Control Room – </a:t>
            </a:r>
          </a:p>
          <a:p>
            <a:pPr marL="0" indent="0" algn="ctr">
              <a:buNone/>
            </a:pPr>
            <a:endParaRPr lang="en-GB" sz="1100" b="1" dirty="0" smtClean="0">
              <a:solidFill>
                <a:srgbClr val="0070C0"/>
              </a:solidFill>
              <a:latin typeface="Arial" panose="020B0604020202020204" pitchFamily="34" charset="0"/>
              <a:cs typeface="Arial" panose="020B0604020202020204" pitchFamily="34" charset="0"/>
            </a:endParaRPr>
          </a:p>
          <a:p>
            <a:pPr marL="0" indent="0" algn="ctr">
              <a:buNone/>
            </a:pPr>
            <a:r>
              <a:rPr lang="en-GB" b="1" dirty="0" smtClean="0">
                <a:solidFill>
                  <a:srgbClr val="0070C0"/>
                </a:solidFill>
                <a:latin typeface="Arial" panose="020B0604020202020204" pitchFamily="34" charset="0"/>
                <a:cs typeface="Arial" panose="020B0604020202020204" pitchFamily="34" charset="0"/>
              </a:rPr>
              <a:t>0161 342 2222</a:t>
            </a:r>
            <a:endParaRPr lang="en-GB" b="1" dirty="0">
              <a:latin typeface="Arial" panose="020B0604020202020204" pitchFamily="34" charset="0"/>
              <a:cs typeface="Arial" panose="020B0604020202020204" pitchFamily="34" charset="0"/>
            </a:endParaRPr>
          </a:p>
        </p:txBody>
      </p:sp>
      <p:sp>
        <p:nvSpPr>
          <p:cNvPr id="4" name="TextBox 3"/>
          <p:cNvSpPr txBox="1"/>
          <p:nvPr/>
        </p:nvSpPr>
        <p:spPr>
          <a:xfrm>
            <a:off x="5663952" y="6253785"/>
            <a:ext cx="864096" cy="369332"/>
          </a:xfrm>
          <a:prstGeom prst="rect">
            <a:avLst/>
          </a:prstGeom>
          <a:solidFill>
            <a:srgbClr val="339966"/>
          </a:solidFill>
        </p:spPr>
        <p:txBody>
          <a:bodyPr wrap="square" rtlCol="0">
            <a:spAutoFit/>
          </a:bodyPr>
          <a:lstStyle/>
          <a:p>
            <a:pPr algn="ctr"/>
            <a:fld id="{C58D0386-7F98-41E5-8DA3-E1C5A550BBD3}" type="slidenum">
              <a:rPr lang="en-GB">
                <a:solidFill>
                  <a:schemeClr val="bg1"/>
                </a:solidFill>
              </a:rPr>
              <a:t>2</a:t>
            </a:fld>
            <a:endParaRPr lang="en-GB" dirty="0">
              <a:solidFill>
                <a:schemeClr val="bg1"/>
              </a:solidFill>
            </a:endParaRPr>
          </a:p>
        </p:txBody>
      </p:sp>
      <p:sp>
        <p:nvSpPr>
          <p:cNvPr id="5" name="Line 6"/>
          <p:cNvSpPr>
            <a:spLocks noChangeShapeType="1"/>
          </p:cNvSpPr>
          <p:nvPr/>
        </p:nvSpPr>
        <p:spPr bwMode="auto">
          <a:xfrm>
            <a:off x="704366" y="1543404"/>
            <a:ext cx="10425188" cy="11076"/>
          </a:xfrm>
          <a:prstGeom prst="line">
            <a:avLst/>
          </a:prstGeom>
          <a:noFill/>
          <a:ln w="28575">
            <a:solidFill>
              <a:srgbClr val="008265"/>
            </a:solidFill>
            <a:round/>
            <a:headEnd/>
            <a:tailEnd/>
          </a:ln>
        </p:spPr>
        <p:txBody>
          <a:bodyPr/>
          <a:lstStyle/>
          <a:p>
            <a:endParaRPr lang="en-US" dirty="0"/>
          </a:p>
        </p:txBody>
      </p:sp>
      <p:sp>
        <p:nvSpPr>
          <p:cNvPr id="6"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smtClean="0">
                <a:solidFill>
                  <a:srgbClr val="0070C0"/>
                </a:solidFill>
                <a:latin typeface="Arial" panose="020B0604020202020204" pitchFamily="34" charset="0"/>
                <a:cs typeface="Arial" panose="020B0604020202020204" pitchFamily="34" charset="0"/>
              </a:rPr>
              <a:t>Who We Are</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9159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Arial" panose="020B0604020202020204" pitchFamily="34" charset="0"/>
                <a:cs typeface="Arial" panose="020B0604020202020204" pitchFamily="34" charset="0"/>
              </a:rPr>
              <a:t>Contacting the EDS</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pPr marL="0" indent="0">
              <a:buNone/>
            </a:pPr>
            <a:r>
              <a:rPr lang="en-GB" dirty="0" smtClean="0">
                <a:latin typeface="Arial" panose="020B0604020202020204" pitchFamily="34" charset="0"/>
                <a:cs typeface="Arial" panose="020B0604020202020204" pitchFamily="34" charset="0"/>
              </a:rPr>
              <a:t>Please provide the following details during your initial call to the EDS:</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The young person’s full name and date of birth</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Where the young person went missing from/was last seen by staff </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What time the young person was expected to arrive home, in addition to the time at which they were last seen</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A full name and contact number for the staff member reporting the missing from home episode</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The time and date on which the police were notified, in addition to the log number given.  Please do not contact the EDS until the police have been informed, unless reporting an absence only</a:t>
            </a:r>
            <a:endParaRPr lang="en-GB" dirty="0">
              <a:latin typeface="Arial" panose="020B0604020202020204" pitchFamily="34" charset="0"/>
              <a:cs typeface="Arial" panose="020B0604020202020204" pitchFamily="34" charset="0"/>
            </a:endParaRPr>
          </a:p>
        </p:txBody>
      </p:sp>
      <p:sp>
        <p:nvSpPr>
          <p:cNvPr id="4" name="Line 6"/>
          <p:cNvSpPr>
            <a:spLocks noChangeShapeType="1"/>
          </p:cNvSpPr>
          <p:nvPr/>
        </p:nvSpPr>
        <p:spPr bwMode="auto">
          <a:xfrm>
            <a:off x="704366" y="1543404"/>
            <a:ext cx="10425188" cy="11076"/>
          </a:xfrm>
          <a:prstGeom prst="line">
            <a:avLst/>
          </a:prstGeom>
          <a:noFill/>
          <a:ln w="28575">
            <a:solidFill>
              <a:srgbClr val="008265"/>
            </a:solidFill>
            <a:round/>
            <a:headEnd/>
            <a:tailEnd/>
          </a:ln>
        </p:spPr>
        <p:txBody>
          <a:bodyPr/>
          <a:lstStyle/>
          <a:p>
            <a:endParaRPr lang="en-US" dirty="0"/>
          </a:p>
        </p:txBody>
      </p:sp>
      <p:sp>
        <p:nvSpPr>
          <p:cNvPr id="5" name="TextBox 4"/>
          <p:cNvSpPr txBox="1"/>
          <p:nvPr/>
        </p:nvSpPr>
        <p:spPr>
          <a:xfrm>
            <a:off x="5663952" y="6253785"/>
            <a:ext cx="864096" cy="369332"/>
          </a:xfrm>
          <a:prstGeom prst="rect">
            <a:avLst/>
          </a:prstGeom>
          <a:solidFill>
            <a:srgbClr val="339966"/>
          </a:solidFill>
        </p:spPr>
        <p:txBody>
          <a:bodyPr wrap="square" rtlCol="0">
            <a:spAutoFit/>
          </a:bodyPr>
          <a:lstStyle/>
          <a:p>
            <a:pPr algn="ctr"/>
            <a:fld id="{C58D0386-7F98-41E5-8DA3-E1C5A550BBD3}" type="slidenum">
              <a:rPr lang="en-GB">
                <a:solidFill>
                  <a:schemeClr val="bg1"/>
                </a:solidFill>
              </a:rPr>
              <a:t>3</a:t>
            </a:fld>
            <a:endParaRPr lang="en-GB" dirty="0">
              <a:solidFill>
                <a:schemeClr val="bg1"/>
              </a:solidFill>
            </a:endParaRPr>
          </a:p>
        </p:txBody>
      </p:sp>
    </p:spTree>
    <p:extLst>
      <p:ext uri="{BB962C8B-B14F-4D97-AF65-F5344CB8AC3E}">
        <p14:creationId xmlns:p14="http://schemas.microsoft.com/office/powerpoint/2010/main" val="3378937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Arial" panose="020B0604020202020204" pitchFamily="34" charset="0"/>
                <a:cs typeface="Arial" panose="020B0604020202020204" pitchFamily="34" charset="0"/>
              </a:rPr>
              <a:t>Next steps</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dirty="0" smtClean="0">
                <a:latin typeface="Arial" panose="020B0604020202020204" pitchFamily="34" charset="0"/>
                <a:cs typeface="Arial" panose="020B0604020202020204" pitchFamily="34" charset="0"/>
              </a:rPr>
              <a:t>The EDS Social Worker will contact the residential home to discuss the circumstances regarding the missing from home episode further.  This could include the following:</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Where could the young person have gone?  </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Have there been any patterns, in terms of their behaviour and/or where they have been going lately?</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Did the young person go missing with another person?</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Is the young person open to the Complex Safeguarding Team?</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Are there any further relevant details?</a:t>
            </a:r>
          </a:p>
          <a:p>
            <a:pPr>
              <a:buFont typeface="Wingdings" panose="05000000000000000000" pitchFamily="2" charset="2"/>
              <a:buChar char="v"/>
            </a:pPr>
            <a:endParaRPr lang="en-GB" dirty="0" smtClean="0"/>
          </a:p>
          <a:p>
            <a:pPr>
              <a:buFont typeface="Wingdings" panose="05000000000000000000" pitchFamily="2" charset="2"/>
              <a:buChar char="v"/>
            </a:pPr>
            <a:endParaRPr lang="en-GB" dirty="0"/>
          </a:p>
        </p:txBody>
      </p:sp>
      <p:sp>
        <p:nvSpPr>
          <p:cNvPr id="4" name="Line 6"/>
          <p:cNvSpPr>
            <a:spLocks noChangeShapeType="1"/>
          </p:cNvSpPr>
          <p:nvPr/>
        </p:nvSpPr>
        <p:spPr bwMode="auto">
          <a:xfrm>
            <a:off x="730492" y="1679612"/>
            <a:ext cx="10425188" cy="11076"/>
          </a:xfrm>
          <a:prstGeom prst="line">
            <a:avLst/>
          </a:prstGeom>
          <a:noFill/>
          <a:ln w="28575">
            <a:solidFill>
              <a:srgbClr val="008265"/>
            </a:solidFill>
            <a:round/>
            <a:headEnd/>
            <a:tailEnd/>
          </a:ln>
        </p:spPr>
        <p:txBody>
          <a:bodyPr/>
          <a:lstStyle/>
          <a:p>
            <a:endParaRPr lang="en-US" dirty="0"/>
          </a:p>
        </p:txBody>
      </p:sp>
      <p:sp>
        <p:nvSpPr>
          <p:cNvPr id="5" name="TextBox 4"/>
          <p:cNvSpPr txBox="1"/>
          <p:nvPr/>
        </p:nvSpPr>
        <p:spPr>
          <a:xfrm>
            <a:off x="5663952" y="6253785"/>
            <a:ext cx="864096" cy="369332"/>
          </a:xfrm>
          <a:prstGeom prst="rect">
            <a:avLst/>
          </a:prstGeom>
          <a:solidFill>
            <a:srgbClr val="339966"/>
          </a:solidFill>
        </p:spPr>
        <p:txBody>
          <a:bodyPr wrap="square" rtlCol="0">
            <a:spAutoFit/>
          </a:bodyPr>
          <a:lstStyle/>
          <a:p>
            <a:pPr algn="ctr"/>
            <a:fld id="{C58D0386-7F98-41E5-8DA3-E1C5A550BBD3}" type="slidenum">
              <a:rPr lang="en-GB">
                <a:solidFill>
                  <a:schemeClr val="bg1"/>
                </a:solidFill>
              </a:rPr>
              <a:t>4</a:t>
            </a:fld>
            <a:endParaRPr lang="en-GB" dirty="0">
              <a:solidFill>
                <a:schemeClr val="bg1"/>
              </a:solidFill>
            </a:endParaRPr>
          </a:p>
        </p:txBody>
      </p:sp>
    </p:spTree>
    <p:extLst>
      <p:ext uri="{BB962C8B-B14F-4D97-AF65-F5344CB8AC3E}">
        <p14:creationId xmlns:p14="http://schemas.microsoft.com/office/powerpoint/2010/main" val="1996284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20950"/>
            <a:ext cx="10515600" cy="4351338"/>
          </a:xfrm>
        </p:spPr>
        <p:txBody>
          <a:bodyPr/>
          <a:lstStyle/>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The EDS Social Worker will update the system, with alerts being issued to all relevant parties who have an involvement with the young person.</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Any urgent action required will be undertaken by the Social Worker</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If the young person is cared for, or is subject to a Child Protection Plan, the Conference Chair/Independent Reviewing Officer will also receive an alert.</a:t>
            </a:r>
          </a:p>
          <a:p>
            <a:pPr marL="0" indent="0">
              <a:buNone/>
            </a:pPr>
            <a:endParaRPr lang="en-GB" dirty="0">
              <a:latin typeface="Arial" panose="020B0604020202020204" pitchFamily="34" charset="0"/>
              <a:cs typeface="Arial" panose="020B0604020202020204" pitchFamily="34" charset="0"/>
            </a:endParaRPr>
          </a:p>
        </p:txBody>
      </p:sp>
      <p:sp>
        <p:nvSpPr>
          <p:cNvPr id="4" name="TextBox 3"/>
          <p:cNvSpPr txBox="1"/>
          <p:nvPr/>
        </p:nvSpPr>
        <p:spPr>
          <a:xfrm>
            <a:off x="5663952" y="6253785"/>
            <a:ext cx="864096" cy="369332"/>
          </a:xfrm>
          <a:prstGeom prst="rect">
            <a:avLst/>
          </a:prstGeom>
          <a:solidFill>
            <a:srgbClr val="339966"/>
          </a:solidFill>
        </p:spPr>
        <p:txBody>
          <a:bodyPr wrap="square" rtlCol="0">
            <a:spAutoFit/>
          </a:bodyPr>
          <a:lstStyle/>
          <a:p>
            <a:pPr algn="ctr"/>
            <a:fld id="{C58D0386-7F98-41E5-8DA3-E1C5A550BBD3}" type="slidenum">
              <a:rPr lang="en-GB">
                <a:solidFill>
                  <a:schemeClr val="bg1"/>
                </a:solidFill>
              </a:rPr>
              <a:t>5</a:t>
            </a:fld>
            <a:endParaRPr lang="en-GB" dirty="0">
              <a:solidFill>
                <a:schemeClr val="bg1"/>
              </a:solidFill>
            </a:endParaRPr>
          </a:p>
        </p:txBody>
      </p:sp>
      <p:sp>
        <p:nvSpPr>
          <p:cNvPr id="5" name="Line 6"/>
          <p:cNvSpPr>
            <a:spLocks noChangeShapeType="1"/>
          </p:cNvSpPr>
          <p:nvPr/>
        </p:nvSpPr>
        <p:spPr bwMode="auto">
          <a:xfrm>
            <a:off x="730492" y="1679612"/>
            <a:ext cx="10425188" cy="11076"/>
          </a:xfrm>
          <a:prstGeom prst="line">
            <a:avLst/>
          </a:prstGeom>
          <a:noFill/>
          <a:ln w="28575">
            <a:solidFill>
              <a:srgbClr val="008265"/>
            </a:solidFill>
            <a:round/>
            <a:headEnd/>
            <a:tailEnd/>
          </a:ln>
        </p:spPr>
        <p:txBody>
          <a:bodyPr/>
          <a:lstStyle/>
          <a:p>
            <a:endParaRPr lang="en-US" dirty="0"/>
          </a:p>
        </p:txBody>
      </p:sp>
      <p:sp>
        <p:nvSpPr>
          <p:cNvPr id="7"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smtClean="0">
                <a:solidFill>
                  <a:srgbClr val="0070C0"/>
                </a:solidFill>
                <a:latin typeface="Arial" panose="020B0604020202020204" pitchFamily="34" charset="0"/>
                <a:cs typeface="Arial" panose="020B0604020202020204" pitchFamily="34" charset="0"/>
              </a:rPr>
              <a:t>Next steps (continued)</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3433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Arial" panose="020B0604020202020204" pitchFamily="34" charset="0"/>
                <a:cs typeface="Arial" panose="020B0604020202020204" pitchFamily="34" charset="0"/>
              </a:rPr>
              <a:t>When a young person returns</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30492" y="2506662"/>
            <a:ext cx="10515600" cy="2574789"/>
          </a:xfrm>
        </p:spPr>
        <p:txBody>
          <a:bodyPr/>
          <a:lstStyle/>
          <a:p>
            <a:pPr marL="0" indent="0">
              <a:buNone/>
            </a:pPr>
            <a:r>
              <a:rPr lang="en-GB" dirty="0" smtClean="0">
                <a:latin typeface="Arial" panose="020B0604020202020204" pitchFamily="34" charset="0"/>
                <a:cs typeface="Arial" panose="020B0604020202020204" pitchFamily="34" charset="0"/>
              </a:rPr>
              <a:t>Upon a young person’s return, the EDS Social Worker will:</a:t>
            </a:r>
          </a:p>
          <a:p>
            <a:pPr marL="0" indent="0">
              <a:buNone/>
            </a:pPr>
            <a:endParaRPr lang="en-GB" sz="800"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Make contact to establish that they are safe and well, when this is before midnight </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Record </a:t>
            </a:r>
            <a:r>
              <a:rPr lang="en-GB" dirty="0" smtClean="0">
                <a:latin typeface="Arial" panose="020B0604020202020204" pitchFamily="34" charset="0"/>
                <a:cs typeface="Arial" panose="020B0604020202020204" pitchFamily="34" charset="0"/>
              </a:rPr>
              <a:t>the information given, when this is after midnight.</a:t>
            </a:r>
            <a:endParaRPr lang="en-GB" dirty="0">
              <a:latin typeface="Arial" panose="020B0604020202020204" pitchFamily="34" charset="0"/>
              <a:cs typeface="Arial" panose="020B0604020202020204" pitchFamily="34" charset="0"/>
            </a:endParaRPr>
          </a:p>
        </p:txBody>
      </p:sp>
      <p:sp>
        <p:nvSpPr>
          <p:cNvPr id="4" name="Line 6"/>
          <p:cNvSpPr>
            <a:spLocks noChangeShapeType="1"/>
          </p:cNvSpPr>
          <p:nvPr/>
        </p:nvSpPr>
        <p:spPr bwMode="auto">
          <a:xfrm>
            <a:off x="730492" y="1679612"/>
            <a:ext cx="10425188" cy="11076"/>
          </a:xfrm>
          <a:prstGeom prst="line">
            <a:avLst/>
          </a:prstGeom>
          <a:noFill/>
          <a:ln w="28575">
            <a:solidFill>
              <a:srgbClr val="008265"/>
            </a:solidFill>
            <a:round/>
            <a:headEnd/>
            <a:tailEnd/>
          </a:ln>
        </p:spPr>
        <p:txBody>
          <a:bodyPr/>
          <a:lstStyle/>
          <a:p>
            <a:endParaRPr lang="en-US" dirty="0"/>
          </a:p>
        </p:txBody>
      </p:sp>
      <p:sp>
        <p:nvSpPr>
          <p:cNvPr id="5" name="TextBox 4"/>
          <p:cNvSpPr txBox="1"/>
          <p:nvPr/>
        </p:nvSpPr>
        <p:spPr>
          <a:xfrm>
            <a:off x="5663952" y="6253785"/>
            <a:ext cx="864096" cy="369332"/>
          </a:xfrm>
          <a:prstGeom prst="rect">
            <a:avLst/>
          </a:prstGeom>
          <a:solidFill>
            <a:srgbClr val="339966"/>
          </a:solidFill>
        </p:spPr>
        <p:txBody>
          <a:bodyPr wrap="square" rtlCol="0">
            <a:spAutoFit/>
          </a:bodyPr>
          <a:lstStyle/>
          <a:p>
            <a:pPr algn="ctr"/>
            <a:fld id="{C58D0386-7F98-41E5-8DA3-E1C5A550BBD3}" type="slidenum">
              <a:rPr lang="en-GB">
                <a:solidFill>
                  <a:schemeClr val="bg1"/>
                </a:solidFill>
              </a:rPr>
              <a:t>6</a:t>
            </a:fld>
            <a:endParaRPr lang="en-GB" dirty="0">
              <a:solidFill>
                <a:schemeClr val="bg1"/>
              </a:solidFill>
            </a:endParaRPr>
          </a:p>
        </p:txBody>
      </p:sp>
    </p:spTree>
    <p:extLst>
      <p:ext uri="{BB962C8B-B14F-4D97-AF65-F5344CB8AC3E}">
        <p14:creationId xmlns:p14="http://schemas.microsoft.com/office/powerpoint/2010/main" val="337279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Arial" panose="020B0604020202020204" pitchFamily="34" charset="0"/>
                <a:cs typeface="Arial" panose="020B0604020202020204" pitchFamily="34" charset="0"/>
              </a:rPr>
              <a:t>Visits to Parents</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087113"/>
            <a:ext cx="10515600" cy="4351338"/>
          </a:xfrm>
        </p:spPr>
        <p:txBody>
          <a:bodyPr>
            <a:normAutofit/>
          </a:bodyPr>
          <a:lstStyle/>
          <a:p>
            <a:pPr marL="0" indent="0">
              <a:buNone/>
            </a:pPr>
            <a:r>
              <a:rPr lang="en-GB" dirty="0" smtClean="0">
                <a:latin typeface="Arial" panose="020B0604020202020204" pitchFamily="34" charset="0"/>
                <a:cs typeface="Arial" panose="020B0604020202020204" pitchFamily="34" charset="0"/>
              </a:rPr>
              <a:t>When a young person goes missing from home to visit their parents on a regular basis, it is not always necessary to inform  EDS.  </a:t>
            </a:r>
          </a:p>
          <a:p>
            <a:pPr marL="0" indent="0">
              <a:buNone/>
            </a:pPr>
            <a:r>
              <a:rPr lang="en-GB" dirty="0" smtClean="0">
                <a:latin typeface="Arial" panose="020B0604020202020204" pitchFamily="34" charset="0"/>
                <a:cs typeface="Arial" panose="020B0604020202020204" pitchFamily="34" charset="0"/>
              </a:rPr>
              <a:t>In such circumstances:</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The young person should have an individual care plan to provide for such occurrences.</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Social </a:t>
            </a:r>
            <a:r>
              <a:rPr lang="en-GB" dirty="0" smtClean="0">
                <a:latin typeface="Arial" panose="020B0604020202020204" pitchFamily="34" charset="0"/>
                <a:cs typeface="Arial" panose="020B0604020202020204" pitchFamily="34" charset="0"/>
              </a:rPr>
              <a:t>Workers will advise care home staff of instances where it would not be necessary for them to report a young person as being missing from home.</a:t>
            </a:r>
            <a:endParaRPr lang="en-GB" dirty="0">
              <a:latin typeface="Arial" panose="020B0604020202020204" pitchFamily="34" charset="0"/>
              <a:cs typeface="Arial" panose="020B0604020202020204" pitchFamily="34" charset="0"/>
            </a:endParaRPr>
          </a:p>
        </p:txBody>
      </p:sp>
      <p:sp>
        <p:nvSpPr>
          <p:cNvPr id="4" name="Line 6"/>
          <p:cNvSpPr>
            <a:spLocks noChangeShapeType="1"/>
          </p:cNvSpPr>
          <p:nvPr/>
        </p:nvSpPr>
        <p:spPr bwMode="auto">
          <a:xfrm>
            <a:off x="730492" y="1679612"/>
            <a:ext cx="10425188" cy="11076"/>
          </a:xfrm>
          <a:prstGeom prst="line">
            <a:avLst/>
          </a:prstGeom>
          <a:noFill/>
          <a:ln w="28575">
            <a:solidFill>
              <a:srgbClr val="008265"/>
            </a:solidFill>
            <a:round/>
            <a:headEnd/>
            <a:tailEnd/>
          </a:ln>
        </p:spPr>
        <p:txBody>
          <a:bodyPr/>
          <a:lstStyle/>
          <a:p>
            <a:endParaRPr lang="en-US" dirty="0"/>
          </a:p>
        </p:txBody>
      </p:sp>
      <p:sp>
        <p:nvSpPr>
          <p:cNvPr id="5" name="TextBox 4"/>
          <p:cNvSpPr txBox="1"/>
          <p:nvPr/>
        </p:nvSpPr>
        <p:spPr>
          <a:xfrm>
            <a:off x="5663952" y="6253785"/>
            <a:ext cx="864096" cy="369332"/>
          </a:xfrm>
          <a:prstGeom prst="rect">
            <a:avLst/>
          </a:prstGeom>
          <a:solidFill>
            <a:srgbClr val="339966"/>
          </a:solidFill>
        </p:spPr>
        <p:txBody>
          <a:bodyPr wrap="square" rtlCol="0">
            <a:spAutoFit/>
          </a:bodyPr>
          <a:lstStyle/>
          <a:p>
            <a:pPr algn="ctr"/>
            <a:fld id="{C58D0386-7F98-41E5-8DA3-E1C5A550BBD3}" type="slidenum">
              <a:rPr lang="en-GB">
                <a:solidFill>
                  <a:schemeClr val="bg1"/>
                </a:solidFill>
              </a:rPr>
              <a:t>7</a:t>
            </a:fld>
            <a:endParaRPr lang="en-GB" dirty="0">
              <a:solidFill>
                <a:schemeClr val="bg1"/>
              </a:solidFill>
            </a:endParaRPr>
          </a:p>
        </p:txBody>
      </p:sp>
    </p:spTree>
    <p:extLst>
      <p:ext uri="{BB962C8B-B14F-4D97-AF65-F5344CB8AC3E}">
        <p14:creationId xmlns:p14="http://schemas.microsoft.com/office/powerpoint/2010/main" val="4180744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Arial" panose="020B0604020202020204" pitchFamily="34" charset="0"/>
                <a:cs typeface="Arial" panose="020B0604020202020204" pitchFamily="34" charset="0"/>
              </a:rPr>
              <a:t>Absences</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087113"/>
            <a:ext cx="10515600" cy="4351338"/>
          </a:xfrm>
        </p:spPr>
        <p:txBody>
          <a:bodyPr/>
          <a:lstStyle/>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If a young person is absent, rather than missing from home, professionals must ensure that they are reporting this as an absence to the EDS.  </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It must not be reported as a missing from home episode.</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A young person will only be classed as being missing from home if this has been reported to the police, with a call log number.</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Care home staff must inform the EDS the time at which the young person returned.</a:t>
            </a:r>
            <a:endParaRPr lang="en-GB" dirty="0">
              <a:latin typeface="Arial" panose="020B0604020202020204" pitchFamily="34" charset="0"/>
              <a:cs typeface="Arial" panose="020B0604020202020204" pitchFamily="34" charset="0"/>
            </a:endParaRPr>
          </a:p>
        </p:txBody>
      </p:sp>
      <p:sp>
        <p:nvSpPr>
          <p:cNvPr id="4" name="TextBox 3"/>
          <p:cNvSpPr txBox="1"/>
          <p:nvPr/>
        </p:nvSpPr>
        <p:spPr>
          <a:xfrm>
            <a:off x="5663952" y="6253785"/>
            <a:ext cx="864096" cy="369332"/>
          </a:xfrm>
          <a:prstGeom prst="rect">
            <a:avLst/>
          </a:prstGeom>
          <a:solidFill>
            <a:srgbClr val="339966"/>
          </a:solidFill>
        </p:spPr>
        <p:txBody>
          <a:bodyPr wrap="square" rtlCol="0">
            <a:spAutoFit/>
          </a:bodyPr>
          <a:lstStyle/>
          <a:p>
            <a:pPr algn="ctr"/>
            <a:fld id="{C58D0386-7F98-41E5-8DA3-E1C5A550BBD3}" type="slidenum">
              <a:rPr lang="en-GB">
                <a:solidFill>
                  <a:schemeClr val="bg1"/>
                </a:solidFill>
              </a:rPr>
              <a:t>8</a:t>
            </a:fld>
            <a:endParaRPr lang="en-GB" dirty="0">
              <a:solidFill>
                <a:schemeClr val="bg1"/>
              </a:solidFill>
            </a:endParaRPr>
          </a:p>
        </p:txBody>
      </p:sp>
      <p:sp>
        <p:nvSpPr>
          <p:cNvPr id="5" name="Line 6"/>
          <p:cNvSpPr>
            <a:spLocks noChangeShapeType="1"/>
          </p:cNvSpPr>
          <p:nvPr/>
        </p:nvSpPr>
        <p:spPr bwMode="auto">
          <a:xfrm>
            <a:off x="730492" y="1679612"/>
            <a:ext cx="10425188" cy="11076"/>
          </a:xfrm>
          <a:prstGeom prst="line">
            <a:avLst/>
          </a:prstGeom>
          <a:noFill/>
          <a:ln w="28575">
            <a:solidFill>
              <a:srgbClr val="008265"/>
            </a:solidFill>
            <a:round/>
            <a:headEnd/>
            <a:tailEnd/>
          </a:ln>
        </p:spPr>
        <p:txBody>
          <a:bodyPr/>
          <a:lstStyle/>
          <a:p>
            <a:endParaRPr lang="en-US" dirty="0"/>
          </a:p>
        </p:txBody>
      </p:sp>
    </p:spTree>
    <p:extLst>
      <p:ext uri="{BB962C8B-B14F-4D97-AF65-F5344CB8AC3E}">
        <p14:creationId xmlns:p14="http://schemas.microsoft.com/office/powerpoint/2010/main" val="2738647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70C0"/>
                </a:solidFill>
                <a:latin typeface="Arial" panose="020B0604020202020204" pitchFamily="34" charset="0"/>
                <a:cs typeface="Arial" panose="020B0604020202020204" pitchFamily="34" charset="0"/>
              </a:rPr>
              <a:t>Young adults</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506662"/>
            <a:ext cx="10515600" cy="4351338"/>
          </a:xfrm>
        </p:spPr>
        <p:txBody>
          <a:bodyPr/>
          <a:lstStyle/>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When a young person reaches the age of 18, professionals no longer need to report them as being missing from home.</a:t>
            </a:r>
          </a:p>
          <a:p>
            <a:pPr>
              <a:buFont typeface="Wingdings" panose="05000000000000000000" pitchFamily="2" charset="2"/>
              <a:buChar char="v"/>
            </a:pPr>
            <a:r>
              <a:rPr lang="en-GB" dirty="0" smtClean="0">
                <a:latin typeface="Arial" panose="020B0604020202020204" pitchFamily="34" charset="0"/>
                <a:cs typeface="Arial" panose="020B0604020202020204" pitchFamily="34" charset="0"/>
              </a:rPr>
              <a:t>From the age of 18 onwards, if a young person remains open to Social Care, any absence or missing from home episode should be reported to their allocated worker.</a:t>
            </a:r>
            <a:endParaRPr lang="en-GB" dirty="0">
              <a:latin typeface="Arial" panose="020B0604020202020204" pitchFamily="34" charset="0"/>
              <a:cs typeface="Arial" panose="020B0604020202020204" pitchFamily="34" charset="0"/>
            </a:endParaRPr>
          </a:p>
        </p:txBody>
      </p:sp>
      <p:sp>
        <p:nvSpPr>
          <p:cNvPr id="4" name="TextBox 3"/>
          <p:cNvSpPr txBox="1"/>
          <p:nvPr/>
        </p:nvSpPr>
        <p:spPr>
          <a:xfrm>
            <a:off x="5663952" y="6253785"/>
            <a:ext cx="864096" cy="369332"/>
          </a:xfrm>
          <a:prstGeom prst="rect">
            <a:avLst/>
          </a:prstGeom>
          <a:solidFill>
            <a:srgbClr val="339966"/>
          </a:solidFill>
        </p:spPr>
        <p:txBody>
          <a:bodyPr wrap="square" rtlCol="0">
            <a:spAutoFit/>
          </a:bodyPr>
          <a:lstStyle/>
          <a:p>
            <a:pPr algn="ctr"/>
            <a:fld id="{C58D0386-7F98-41E5-8DA3-E1C5A550BBD3}" type="slidenum">
              <a:rPr lang="en-GB">
                <a:solidFill>
                  <a:schemeClr val="bg1"/>
                </a:solidFill>
              </a:rPr>
              <a:t>9</a:t>
            </a:fld>
            <a:endParaRPr lang="en-GB" dirty="0">
              <a:solidFill>
                <a:schemeClr val="bg1"/>
              </a:solidFill>
            </a:endParaRPr>
          </a:p>
        </p:txBody>
      </p:sp>
      <p:sp>
        <p:nvSpPr>
          <p:cNvPr id="5" name="Line 6"/>
          <p:cNvSpPr>
            <a:spLocks noChangeShapeType="1"/>
          </p:cNvSpPr>
          <p:nvPr/>
        </p:nvSpPr>
        <p:spPr bwMode="auto">
          <a:xfrm>
            <a:off x="730492" y="1679612"/>
            <a:ext cx="10425188" cy="11076"/>
          </a:xfrm>
          <a:prstGeom prst="line">
            <a:avLst/>
          </a:prstGeom>
          <a:noFill/>
          <a:ln w="28575">
            <a:solidFill>
              <a:srgbClr val="008265"/>
            </a:solidFill>
            <a:round/>
            <a:headEnd/>
            <a:tailEnd/>
          </a:ln>
        </p:spPr>
        <p:txBody>
          <a:bodyPr/>
          <a:lstStyle/>
          <a:p>
            <a:endParaRPr lang="en-US" dirty="0"/>
          </a:p>
        </p:txBody>
      </p:sp>
    </p:spTree>
    <p:extLst>
      <p:ext uri="{BB962C8B-B14F-4D97-AF65-F5344CB8AC3E}">
        <p14:creationId xmlns:p14="http://schemas.microsoft.com/office/powerpoint/2010/main" val="324162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606</Words>
  <Application>Microsoft Office PowerPoint</Application>
  <PresentationFormat>Widescreen</PresentationFormat>
  <Paragraphs>59</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Tameside Emergency Duty Service</vt:lpstr>
      <vt:lpstr>PowerPoint Presentation</vt:lpstr>
      <vt:lpstr>Contacting the EDS</vt:lpstr>
      <vt:lpstr>Next steps</vt:lpstr>
      <vt:lpstr>PowerPoint Presentation</vt:lpstr>
      <vt:lpstr>When a young person returns</vt:lpstr>
      <vt:lpstr>Visits to Parents</vt:lpstr>
      <vt:lpstr>Absences</vt:lpstr>
      <vt:lpstr>Young adults</vt:lpstr>
    </vt:vector>
  </TitlesOfParts>
  <Company>TMBC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Tameside Emergency Duty Service</dc:title>
  <dc:creator>Lisa Jones</dc:creator>
  <cp:lastModifiedBy>Lisa Jones</cp:lastModifiedBy>
  <cp:revision>18</cp:revision>
  <dcterms:created xsi:type="dcterms:W3CDTF">2020-11-09T16:55:50Z</dcterms:created>
  <dcterms:modified xsi:type="dcterms:W3CDTF">2020-11-19T11:11:52Z</dcterms:modified>
</cp:coreProperties>
</file>