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3" r:id="rId2"/>
    <p:sldId id="281" r:id="rId3"/>
    <p:sldId id="266" r:id="rId4"/>
    <p:sldId id="267" r:id="rId5"/>
    <p:sldId id="268" r:id="rId6"/>
    <p:sldId id="277" r:id="rId7"/>
    <p:sldId id="285" r:id="rId8"/>
    <p:sldId id="284" r:id="rId9"/>
    <p:sldId id="286" r:id="rId10"/>
    <p:sldId id="278" r:id="rId11"/>
    <p:sldId id="269" r:id="rId12"/>
    <p:sldId id="287" r:id="rId13"/>
    <p:sldId id="274"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or, Emily" initials="T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4C2CE-6EC1-426F-913E-1B99454588E2}" type="datetimeFigureOut">
              <a:rPr lang="en-GB" smtClean="0"/>
              <a:t>24/09/2021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05DEF-F0B4-4B57-A018-5D9B8B64E0B9}" type="slidenum">
              <a:rPr lang="en-GB" smtClean="0"/>
              <a:t>‹#›</a:t>
            </a:fld>
            <a:endParaRPr lang="en-GB"/>
          </a:p>
        </p:txBody>
      </p:sp>
    </p:spTree>
    <p:extLst>
      <p:ext uri="{BB962C8B-B14F-4D97-AF65-F5344CB8AC3E}">
        <p14:creationId xmlns:p14="http://schemas.microsoft.com/office/powerpoint/2010/main" val="7117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GRACE – </a:t>
            </a:r>
          </a:p>
          <a:p>
            <a:endParaRPr lang="en-GB" altLang="en-US" dirty="0" smtClean="0"/>
          </a:p>
        </p:txBody>
      </p:sp>
      <p:sp>
        <p:nvSpPr>
          <p:cNvPr id="4" name="Slide Number Placeholder 3"/>
          <p:cNvSpPr>
            <a:spLocks noGrp="1"/>
          </p:cNvSpPr>
          <p:nvPr>
            <p:ph type="sldNum" sz="quarter" idx="5"/>
          </p:nvPr>
        </p:nvSpPr>
        <p:spPr/>
        <p:txBody>
          <a:bodyPr/>
          <a:lstStyle/>
          <a:p>
            <a:pPr>
              <a:defRPr/>
            </a:pPr>
            <a:fld id="{08ECF040-337D-4FD5-A1B2-B3BDD2B09BE1}" type="slidenum">
              <a:rPr lang="en-GB" smtClean="0"/>
              <a:pPr>
                <a:defRPr/>
              </a:pPr>
              <a:t>3</a:t>
            </a:fld>
            <a:endParaRPr lang="en-GB" dirty="0"/>
          </a:p>
        </p:txBody>
      </p:sp>
    </p:spTree>
    <p:extLst>
      <p:ext uri="{BB962C8B-B14F-4D97-AF65-F5344CB8AC3E}">
        <p14:creationId xmlns:p14="http://schemas.microsoft.com/office/powerpoint/2010/main" val="82372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GRACE -</a:t>
            </a:r>
          </a:p>
        </p:txBody>
      </p:sp>
      <p:sp>
        <p:nvSpPr>
          <p:cNvPr id="4" name="Slide Number Placeholder 3"/>
          <p:cNvSpPr>
            <a:spLocks noGrp="1"/>
          </p:cNvSpPr>
          <p:nvPr>
            <p:ph type="sldNum" sz="quarter" idx="5"/>
          </p:nvPr>
        </p:nvSpPr>
        <p:spPr/>
        <p:txBody>
          <a:bodyPr/>
          <a:lstStyle/>
          <a:p>
            <a:pPr>
              <a:defRPr/>
            </a:pPr>
            <a:fld id="{08ECF040-337D-4FD5-A1B2-B3BDD2B09BE1}" type="slidenum">
              <a:rPr lang="en-GB" smtClean="0"/>
              <a:pPr>
                <a:defRPr/>
              </a:pPr>
              <a:t>4</a:t>
            </a:fld>
            <a:endParaRPr lang="en-GB"/>
          </a:p>
        </p:txBody>
      </p:sp>
    </p:spTree>
    <p:extLst>
      <p:ext uri="{BB962C8B-B14F-4D97-AF65-F5344CB8AC3E}">
        <p14:creationId xmlns:p14="http://schemas.microsoft.com/office/powerpoint/2010/main" val="288636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GRACE - </a:t>
            </a:r>
          </a:p>
        </p:txBody>
      </p:sp>
      <p:sp>
        <p:nvSpPr>
          <p:cNvPr id="4" name="Slide Number Placeholder 3"/>
          <p:cNvSpPr>
            <a:spLocks noGrp="1"/>
          </p:cNvSpPr>
          <p:nvPr>
            <p:ph type="sldNum" sz="quarter" idx="5"/>
          </p:nvPr>
        </p:nvSpPr>
        <p:spPr/>
        <p:txBody>
          <a:bodyPr/>
          <a:lstStyle/>
          <a:p>
            <a:pPr>
              <a:defRPr/>
            </a:pPr>
            <a:fld id="{08ECF040-337D-4FD5-A1B2-B3BDD2B09BE1}" type="slidenum">
              <a:rPr lang="en-GB" smtClean="0"/>
              <a:pPr>
                <a:defRPr/>
              </a:pPr>
              <a:t>5</a:t>
            </a:fld>
            <a:endParaRPr lang="en-GB"/>
          </a:p>
        </p:txBody>
      </p:sp>
    </p:spTree>
    <p:extLst>
      <p:ext uri="{BB962C8B-B14F-4D97-AF65-F5344CB8AC3E}">
        <p14:creationId xmlns:p14="http://schemas.microsoft.com/office/powerpoint/2010/main" val="129023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Good – Left, Bad - Right</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1C1005-92B3-4EF3-BEF8-04B52F7A20F5}" type="slidenum">
              <a:rPr lang="en-GB" altLang="en-US"/>
              <a:pPr fontAlgn="base">
                <a:spcBef>
                  <a:spcPct val="0"/>
                </a:spcBef>
                <a:spcAft>
                  <a:spcPct val="0"/>
                </a:spcAft>
              </a:pPr>
              <a:t>9</a:t>
            </a:fld>
            <a:endParaRPr lang="en-GB" altLang="en-US"/>
          </a:p>
        </p:txBody>
      </p:sp>
    </p:spTree>
    <p:extLst>
      <p:ext uri="{BB962C8B-B14F-4D97-AF65-F5344CB8AC3E}">
        <p14:creationId xmlns:p14="http://schemas.microsoft.com/office/powerpoint/2010/main" val="411061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EMILY - </a:t>
            </a:r>
          </a:p>
        </p:txBody>
      </p:sp>
      <p:sp>
        <p:nvSpPr>
          <p:cNvPr id="4" name="Slide Number Placeholder 3"/>
          <p:cNvSpPr>
            <a:spLocks noGrp="1"/>
          </p:cNvSpPr>
          <p:nvPr>
            <p:ph type="sldNum" sz="quarter" idx="5"/>
          </p:nvPr>
        </p:nvSpPr>
        <p:spPr/>
        <p:txBody>
          <a:bodyPr/>
          <a:lstStyle/>
          <a:p>
            <a:pPr>
              <a:defRPr/>
            </a:pPr>
            <a:fld id="{08ECF040-337D-4FD5-A1B2-B3BDD2B09BE1}" type="slidenum">
              <a:rPr lang="en-GB" smtClean="0"/>
              <a:pPr>
                <a:defRPr/>
              </a:pPr>
              <a:t>11</a:t>
            </a:fld>
            <a:endParaRPr lang="en-GB"/>
          </a:p>
        </p:txBody>
      </p:sp>
    </p:spTree>
    <p:extLst>
      <p:ext uri="{BB962C8B-B14F-4D97-AF65-F5344CB8AC3E}">
        <p14:creationId xmlns:p14="http://schemas.microsoft.com/office/powerpoint/2010/main" val="3678043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EMILY</a:t>
            </a:r>
            <a:r>
              <a:rPr lang="en-GB" altLang="en-US" baseline="0" dirty="0" smtClean="0"/>
              <a:t> - </a:t>
            </a:r>
            <a:endParaRPr lang="en-GB" altLang="en-US" dirty="0" smtClean="0"/>
          </a:p>
        </p:txBody>
      </p:sp>
      <p:sp>
        <p:nvSpPr>
          <p:cNvPr id="4" name="Slide Number Placeholder 3"/>
          <p:cNvSpPr>
            <a:spLocks noGrp="1"/>
          </p:cNvSpPr>
          <p:nvPr>
            <p:ph type="sldNum" sz="quarter" idx="5"/>
          </p:nvPr>
        </p:nvSpPr>
        <p:spPr/>
        <p:txBody>
          <a:bodyPr/>
          <a:lstStyle/>
          <a:p>
            <a:pPr>
              <a:defRPr/>
            </a:pPr>
            <a:fld id="{08ECF040-337D-4FD5-A1B2-B3BDD2B09BE1}" type="slidenum">
              <a:rPr lang="en-GB" smtClean="0"/>
              <a:pPr>
                <a:defRPr/>
              </a:pPr>
              <a:t>13</a:t>
            </a:fld>
            <a:endParaRPr lang="en-GB"/>
          </a:p>
        </p:txBody>
      </p:sp>
    </p:spTree>
    <p:extLst>
      <p:ext uri="{BB962C8B-B14F-4D97-AF65-F5344CB8AC3E}">
        <p14:creationId xmlns:p14="http://schemas.microsoft.com/office/powerpoint/2010/main" val="71375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GRACE -</a:t>
            </a:r>
          </a:p>
        </p:txBody>
      </p:sp>
      <p:sp>
        <p:nvSpPr>
          <p:cNvPr id="4" name="Slide Number Placeholder 3"/>
          <p:cNvSpPr>
            <a:spLocks noGrp="1"/>
          </p:cNvSpPr>
          <p:nvPr>
            <p:ph type="sldNum" sz="quarter" idx="5"/>
          </p:nvPr>
        </p:nvSpPr>
        <p:spPr/>
        <p:txBody>
          <a:bodyPr/>
          <a:lstStyle/>
          <a:p>
            <a:pPr>
              <a:defRPr/>
            </a:pPr>
            <a:fld id="{6979765F-E5BA-4C92-9A8E-016E41F42AE3}" type="slidenum">
              <a:rPr lang="en-GB" smtClean="0"/>
              <a:pPr>
                <a:defRPr/>
              </a:pPr>
              <a:t>14</a:t>
            </a:fld>
            <a:endParaRPr lang="en-GB"/>
          </a:p>
        </p:txBody>
      </p:sp>
    </p:spTree>
    <p:extLst>
      <p:ext uri="{BB962C8B-B14F-4D97-AF65-F5344CB8AC3E}">
        <p14:creationId xmlns:p14="http://schemas.microsoft.com/office/powerpoint/2010/main" val="352606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314E0D-F410-4832-AF87-27CA10840308}"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A27310-FC05-4C1F-881A-0E3D2E001102}" type="slidenum">
              <a:rPr lang="en-GB" smtClean="0"/>
              <a:t>‹#›</a:t>
            </a:fld>
            <a:endParaRPr lang="en-GB"/>
          </a:p>
        </p:txBody>
      </p:sp>
    </p:spTree>
    <p:extLst>
      <p:ext uri="{BB962C8B-B14F-4D97-AF65-F5344CB8AC3E}">
        <p14:creationId xmlns:p14="http://schemas.microsoft.com/office/powerpoint/2010/main" val="40350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314E0D-F410-4832-AF87-27CA10840308}"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A27310-FC05-4C1F-881A-0E3D2E001102}" type="slidenum">
              <a:rPr lang="en-GB" smtClean="0"/>
              <a:t>‹#›</a:t>
            </a:fld>
            <a:endParaRPr lang="en-GB"/>
          </a:p>
        </p:txBody>
      </p:sp>
    </p:spTree>
    <p:extLst>
      <p:ext uri="{BB962C8B-B14F-4D97-AF65-F5344CB8AC3E}">
        <p14:creationId xmlns:p14="http://schemas.microsoft.com/office/powerpoint/2010/main" val="126743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314E0D-F410-4832-AF87-27CA10840308}"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A27310-FC05-4C1F-881A-0E3D2E001102}" type="slidenum">
              <a:rPr lang="en-GB" smtClean="0"/>
              <a:t>‹#›</a:t>
            </a:fld>
            <a:endParaRPr lang="en-GB"/>
          </a:p>
        </p:txBody>
      </p:sp>
    </p:spTree>
    <p:extLst>
      <p:ext uri="{BB962C8B-B14F-4D97-AF65-F5344CB8AC3E}">
        <p14:creationId xmlns:p14="http://schemas.microsoft.com/office/powerpoint/2010/main" val="48022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314E0D-F410-4832-AF87-27CA10840308}"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A27310-FC05-4C1F-881A-0E3D2E001102}" type="slidenum">
              <a:rPr lang="en-GB" smtClean="0"/>
              <a:t>‹#›</a:t>
            </a:fld>
            <a:endParaRPr lang="en-GB"/>
          </a:p>
        </p:txBody>
      </p:sp>
    </p:spTree>
    <p:extLst>
      <p:ext uri="{BB962C8B-B14F-4D97-AF65-F5344CB8AC3E}">
        <p14:creationId xmlns:p14="http://schemas.microsoft.com/office/powerpoint/2010/main" val="54361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314E0D-F410-4832-AF87-27CA10840308}"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A27310-FC05-4C1F-881A-0E3D2E001102}" type="slidenum">
              <a:rPr lang="en-GB" smtClean="0"/>
              <a:t>‹#›</a:t>
            </a:fld>
            <a:endParaRPr lang="en-GB"/>
          </a:p>
        </p:txBody>
      </p:sp>
    </p:spTree>
    <p:extLst>
      <p:ext uri="{BB962C8B-B14F-4D97-AF65-F5344CB8AC3E}">
        <p14:creationId xmlns:p14="http://schemas.microsoft.com/office/powerpoint/2010/main" val="51159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314E0D-F410-4832-AF87-27CA10840308}" type="datetimeFigureOut">
              <a:rPr lang="en-GB" smtClean="0"/>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A27310-FC05-4C1F-881A-0E3D2E001102}" type="slidenum">
              <a:rPr lang="en-GB" smtClean="0"/>
              <a:t>‹#›</a:t>
            </a:fld>
            <a:endParaRPr lang="en-GB"/>
          </a:p>
        </p:txBody>
      </p:sp>
    </p:spTree>
    <p:extLst>
      <p:ext uri="{BB962C8B-B14F-4D97-AF65-F5344CB8AC3E}">
        <p14:creationId xmlns:p14="http://schemas.microsoft.com/office/powerpoint/2010/main" val="332181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314E0D-F410-4832-AF87-27CA10840308}" type="datetimeFigureOut">
              <a:rPr lang="en-GB" smtClean="0"/>
              <a:t>24/09/2021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A27310-FC05-4C1F-881A-0E3D2E001102}" type="slidenum">
              <a:rPr lang="en-GB" smtClean="0"/>
              <a:t>‹#›</a:t>
            </a:fld>
            <a:endParaRPr lang="en-GB"/>
          </a:p>
        </p:txBody>
      </p:sp>
    </p:spTree>
    <p:extLst>
      <p:ext uri="{BB962C8B-B14F-4D97-AF65-F5344CB8AC3E}">
        <p14:creationId xmlns:p14="http://schemas.microsoft.com/office/powerpoint/2010/main" val="231162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314E0D-F410-4832-AF87-27CA10840308}" type="datetimeFigureOut">
              <a:rPr lang="en-GB" smtClean="0"/>
              <a:t>24/09/2021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A27310-FC05-4C1F-881A-0E3D2E001102}" type="slidenum">
              <a:rPr lang="en-GB" smtClean="0"/>
              <a:t>‹#›</a:t>
            </a:fld>
            <a:endParaRPr lang="en-GB"/>
          </a:p>
        </p:txBody>
      </p:sp>
    </p:spTree>
    <p:extLst>
      <p:ext uri="{BB962C8B-B14F-4D97-AF65-F5344CB8AC3E}">
        <p14:creationId xmlns:p14="http://schemas.microsoft.com/office/powerpoint/2010/main" val="171506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14E0D-F410-4832-AF87-27CA10840308}" type="datetimeFigureOut">
              <a:rPr lang="en-GB" smtClean="0"/>
              <a:t>24/09/2021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A27310-FC05-4C1F-881A-0E3D2E001102}" type="slidenum">
              <a:rPr lang="en-GB" smtClean="0"/>
              <a:t>‹#›</a:t>
            </a:fld>
            <a:endParaRPr lang="en-GB"/>
          </a:p>
        </p:txBody>
      </p:sp>
    </p:spTree>
    <p:extLst>
      <p:ext uri="{BB962C8B-B14F-4D97-AF65-F5344CB8AC3E}">
        <p14:creationId xmlns:p14="http://schemas.microsoft.com/office/powerpoint/2010/main" val="311470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14E0D-F410-4832-AF87-27CA10840308}" type="datetimeFigureOut">
              <a:rPr lang="en-GB" smtClean="0"/>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A27310-FC05-4C1F-881A-0E3D2E001102}" type="slidenum">
              <a:rPr lang="en-GB" smtClean="0"/>
              <a:t>‹#›</a:t>
            </a:fld>
            <a:endParaRPr lang="en-GB"/>
          </a:p>
        </p:txBody>
      </p:sp>
    </p:spTree>
    <p:extLst>
      <p:ext uri="{BB962C8B-B14F-4D97-AF65-F5344CB8AC3E}">
        <p14:creationId xmlns:p14="http://schemas.microsoft.com/office/powerpoint/2010/main" val="49748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14E0D-F410-4832-AF87-27CA10840308}" type="datetimeFigureOut">
              <a:rPr lang="en-GB" smtClean="0"/>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A27310-FC05-4C1F-881A-0E3D2E001102}" type="slidenum">
              <a:rPr lang="en-GB" smtClean="0"/>
              <a:t>‹#›</a:t>
            </a:fld>
            <a:endParaRPr lang="en-GB"/>
          </a:p>
        </p:txBody>
      </p:sp>
    </p:spTree>
    <p:extLst>
      <p:ext uri="{BB962C8B-B14F-4D97-AF65-F5344CB8AC3E}">
        <p14:creationId xmlns:p14="http://schemas.microsoft.com/office/powerpoint/2010/main" val="326717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14E0D-F410-4832-AF87-27CA10840308}" type="datetimeFigureOut">
              <a:rPr lang="en-GB" smtClean="0"/>
              <a:t>24/09/2021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27310-FC05-4C1F-881A-0E3D2E001102}" type="slidenum">
              <a:rPr lang="en-GB" smtClean="0"/>
              <a:t>‹#›</a:t>
            </a:fld>
            <a:endParaRPr lang="en-GB"/>
          </a:p>
        </p:txBody>
      </p:sp>
    </p:spTree>
    <p:extLst>
      <p:ext uri="{BB962C8B-B14F-4D97-AF65-F5344CB8AC3E}">
        <p14:creationId xmlns:p14="http://schemas.microsoft.com/office/powerpoint/2010/main" val="1901560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youtube.com/watch?v=zVTQITBqu8s"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notesSlide" Target="../notesSlides/notesSlide4.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1308" y="285404"/>
            <a:ext cx="4610080"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smtClean="0">
                <a:solidFill>
                  <a:schemeClr val="bg1"/>
                </a:solidFill>
              </a:rPr>
              <a:t>Social Value</a:t>
            </a:r>
            <a:endParaRPr lang="en-GB" sz="3600" b="1" dirty="0">
              <a:solidFill>
                <a:schemeClr val="bg1"/>
              </a:solidFill>
            </a:endParaRPr>
          </a:p>
        </p:txBody>
      </p:sp>
      <p:sp>
        <p:nvSpPr>
          <p:cNvPr id="6" name="TextBox 5"/>
          <p:cNvSpPr txBox="1"/>
          <p:nvPr/>
        </p:nvSpPr>
        <p:spPr>
          <a:xfrm>
            <a:off x="162225" y="6505599"/>
            <a:ext cx="8874271" cy="307777"/>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400" b="1" dirty="0" smtClean="0">
                <a:solidFill>
                  <a:schemeClr val="bg1"/>
                </a:solidFill>
              </a:rPr>
              <a:t>STAR Procurement is the shared procurement service for Stockport, Trafford, Rochdale and Tameside Councils</a:t>
            </a:r>
            <a:endParaRPr lang="en-GB" sz="1400" b="1" dirty="0">
              <a:solidFill>
                <a:schemeClr val="bg1"/>
              </a:solidFill>
            </a:endParaRPr>
          </a:p>
        </p:txBody>
      </p:sp>
      <p:sp>
        <p:nvSpPr>
          <p:cNvPr id="5" name="TextBox 4"/>
          <p:cNvSpPr txBox="1"/>
          <p:nvPr/>
        </p:nvSpPr>
        <p:spPr>
          <a:xfrm>
            <a:off x="1115616" y="1412776"/>
            <a:ext cx="7920880" cy="3939540"/>
          </a:xfrm>
          <a:prstGeom prst="rect">
            <a:avLst/>
          </a:prstGeom>
          <a:noFill/>
        </p:spPr>
        <p:txBody>
          <a:bodyPr wrap="square" rtlCol="0">
            <a:spAutoFit/>
          </a:bodyPr>
          <a:lstStyle/>
          <a:p>
            <a:endPar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endParaRPr>
          </a:p>
          <a:p>
            <a:pPr algn="ctr"/>
            <a:endPar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endParaRPr>
          </a:p>
          <a:p>
            <a:pPr algn="ctr"/>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James Hunter </a:t>
            </a:r>
          </a:p>
          <a:p>
            <a:pPr algn="ctr"/>
            <a:r>
              <a:rPr lang="en-GB" sz="2000" dirty="0" smtClean="0">
                <a:solidFill>
                  <a:srgbClr val="25A798"/>
                </a:solidFill>
                <a:latin typeface="Tahoma" panose="020B0604030504040204" pitchFamily="34" charset="0"/>
                <a:ea typeface="Tahoma" panose="020B0604030504040204" pitchFamily="34" charset="0"/>
                <a:cs typeface="Tahoma" panose="020B0604030504040204" pitchFamily="34" charset="0"/>
              </a:rPr>
              <a:t>Head of Strategic Procurement </a:t>
            </a:r>
          </a:p>
          <a:p>
            <a:endParaRPr lang="en-GB" sz="2000" dirty="0" smtClean="0">
              <a:solidFill>
                <a:srgbClr val="25A798"/>
              </a:solidFill>
              <a:latin typeface="Tahoma" panose="020B0604030504040204" pitchFamily="34" charset="0"/>
              <a:ea typeface="Tahoma" panose="020B0604030504040204" pitchFamily="34" charset="0"/>
              <a:cs typeface="Tahoma" panose="020B0604030504040204" pitchFamily="34" charset="0"/>
            </a:endParaRPr>
          </a:p>
          <a:p>
            <a:endParaRPr lang="en-GB" sz="2000" dirty="0">
              <a:solidFill>
                <a:srgbClr val="25A798"/>
              </a:solidFill>
              <a:latin typeface="Tahoma" panose="020B0604030504040204" pitchFamily="34" charset="0"/>
              <a:ea typeface="Tahoma" panose="020B0604030504040204" pitchFamily="34" charset="0"/>
              <a:cs typeface="Tahoma" panose="020B0604030504040204" pitchFamily="34" charset="0"/>
            </a:endParaRPr>
          </a:p>
          <a:p>
            <a:endParaRPr lang="en-GB" sz="2000" dirty="0" smtClean="0">
              <a:solidFill>
                <a:srgbClr val="25A798"/>
              </a:solidFill>
              <a:latin typeface="Tahoma" panose="020B0604030504040204" pitchFamily="34" charset="0"/>
              <a:ea typeface="Tahoma" panose="020B0604030504040204" pitchFamily="34" charset="0"/>
              <a:cs typeface="Tahoma" panose="020B0604030504040204" pitchFamily="34" charset="0"/>
            </a:endParaRPr>
          </a:p>
          <a:p>
            <a:endParaRPr lang="en-GB" sz="2000" dirty="0" smtClean="0">
              <a:solidFill>
                <a:srgbClr val="25A798"/>
              </a:solidFill>
              <a:latin typeface="Tahoma" panose="020B0604030504040204" pitchFamily="34" charset="0"/>
              <a:ea typeface="Tahoma" panose="020B0604030504040204" pitchFamily="34" charset="0"/>
              <a:cs typeface="Tahoma" panose="020B0604030504040204" pitchFamily="34" charset="0"/>
            </a:endParaRPr>
          </a:p>
          <a:p>
            <a:endParaRPr lang="en-GB" sz="1000" dirty="0">
              <a:solidFill>
                <a:srgbClr val="25A798"/>
              </a:solidFill>
              <a:latin typeface="Tahoma" panose="020B0604030504040204" pitchFamily="34" charset="0"/>
              <a:ea typeface="Tahoma" panose="020B0604030504040204" pitchFamily="34" charset="0"/>
              <a:cs typeface="Tahoma" panose="020B0604030504040204" pitchFamily="34" charset="0"/>
            </a:endParaRPr>
          </a:p>
          <a:p>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STAR Procurement</a:t>
            </a:r>
          </a:p>
          <a:p>
            <a:r>
              <a:rPr lang="en-GB" sz="2000" dirty="0" smtClean="0">
                <a:solidFill>
                  <a:srgbClr val="25A798"/>
                </a:solidFill>
                <a:latin typeface="Tahoma" panose="020B0604030504040204" pitchFamily="34" charset="0"/>
                <a:ea typeface="Tahoma" panose="020B0604030504040204" pitchFamily="34" charset="0"/>
                <a:cs typeface="Tahoma" panose="020B0604030504040204" pitchFamily="34" charset="0"/>
              </a:rPr>
              <a:t>(t):</a:t>
            </a:r>
            <a:r>
              <a:rPr lang="en-GB" sz="2000" dirty="0">
                <a:solidFill>
                  <a:srgbClr val="25A798"/>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25A798"/>
                </a:solidFill>
                <a:latin typeface="Tahoma" panose="020B0604030504040204" pitchFamily="34" charset="0"/>
                <a:ea typeface="Tahoma" panose="020B0604030504040204" pitchFamily="34" charset="0"/>
                <a:cs typeface="Tahoma" panose="020B0604030504040204" pitchFamily="34" charset="0"/>
              </a:rPr>
              <a:t>0161 912 1616</a:t>
            </a:r>
          </a:p>
          <a:p>
            <a:r>
              <a:rPr lang="en-GB" sz="2000" dirty="0" smtClean="0">
                <a:solidFill>
                  <a:srgbClr val="25A798"/>
                </a:solidFill>
                <a:latin typeface="Tahoma" panose="020B0604030504040204" pitchFamily="34" charset="0"/>
                <a:ea typeface="Tahoma" panose="020B0604030504040204" pitchFamily="34" charset="0"/>
                <a:cs typeface="Tahoma" panose="020B0604030504040204" pitchFamily="34" charset="0"/>
              </a:rPr>
              <a:t>(e): procurement@star-procurement.gov.uk</a:t>
            </a:r>
          </a:p>
          <a:p>
            <a:endParaRPr lang="en-GB" sz="2000" dirty="0" smtClean="0">
              <a:solidFill>
                <a:srgbClr val="25A798"/>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t="8701" r="3003" b="6033"/>
          <a:stretch>
            <a:fillRect/>
          </a:stretch>
        </p:blipFill>
        <p:spPr bwMode="auto">
          <a:xfrm>
            <a:off x="179512"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835"/>
          <a:stretch/>
        </p:blipFill>
        <p:spPr bwMode="auto">
          <a:xfrm>
            <a:off x="2339752" y="44624"/>
            <a:ext cx="2041555" cy="106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39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8064" y="285750"/>
            <a:ext cx="3888432" cy="584200"/>
          </a:xfrm>
          <a:prstGeom prst="rect">
            <a:avLst/>
          </a:prstGeom>
          <a:solidFill>
            <a:srgbClr val="25A798"/>
          </a:solidFill>
          <a:ln>
            <a:solidFill>
              <a:schemeClr val="accent5">
                <a:lumMod val="40000"/>
                <a:lumOff val="60000"/>
              </a:schemeClr>
            </a:solidFill>
          </a:ln>
        </p:spPr>
        <p:txBody>
          <a:bodyPr wrap="square">
            <a:spAutoFit/>
          </a:bodyPr>
          <a:lstStyle/>
          <a:p>
            <a:pPr algn="ctr">
              <a:defRPr/>
            </a:pPr>
            <a:r>
              <a:rPr lang="en-GB" sz="3200" b="1" dirty="0" smtClean="0">
                <a:solidFill>
                  <a:schemeClr val="bg1"/>
                </a:solidFill>
              </a:rPr>
              <a:t>Social Value</a:t>
            </a:r>
            <a:endParaRPr lang="en-GB" sz="3200" b="1" dirty="0">
              <a:solidFill>
                <a:schemeClr val="bg1"/>
              </a:solidFill>
            </a:endParaRPr>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t="8701" r="3003" b="6033"/>
          <a:stretch>
            <a:fillRect/>
          </a:stretch>
        </p:blipFill>
        <p:spPr bwMode="auto">
          <a:xfrm>
            <a:off x="376238"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835"/>
          <a:stretch/>
        </p:blipFill>
        <p:spPr bwMode="auto">
          <a:xfrm>
            <a:off x="2746469" y="109538"/>
            <a:ext cx="2041555" cy="106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563800" y="1412776"/>
            <a:ext cx="8137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eaLnBrk="1" hangingPunct="1">
              <a:spcBef>
                <a:spcPct val="0"/>
              </a:spcBef>
              <a:buNone/>
            </a:pPr>
            <a:r>
              <a:rPr lang="en-GB" altLang="en-US" sz="2000" b="1" dirty="0" smtClean="0">
                <a:solidFill>
                  <a:srgbClr val="25A798"/>
                </a:solidFill>
                <a:latin typeface="Tahoma" pitchFamily="34" charset="0"/>
                <a:cs typeface="Tahoma" pitchFamily="34" charset="0"/>
              </a:rPr>
              <a:t>Contract Management Process</a:t>
            </a:r>
          </a:p>
          <a:p>
            <a:pPr algn="just" eaLnBrk="1" hangingPunct="1">
              <a:spcBef>
                <a:spcPct val="0"/>
              </a:spcBef>
              <a:buNone/>
            </a:pPr>
            <a:endParaRPr lang="en-GB" altLang="en-US" sz="1800" b="1" dirty="0">
              <a:solidFill>
                <a:srgbClr val="25A798"/>
              </a:solidFill>
              <a:latin typeface="Tahoma" pitchFamily="34" charset="0"/>
              <a:cs typeface="Tahoma" pitchFamily="34" charset="0"/>
            </a:endParaRPr>
          </a:p>
          <a:p>
            <a:pPr algn="just" eaLnBrk="1" hangingPunct="1">
              <a:spcBef>
                <a:spcPct val="0"/>
              </a:spcBef>
              <a:buNone/>
            </a:pPr>
            <a:endParaRPr lang="en-GB" altLang="en-US" sz="1800" b="1" dirty="0">
              <a:solidFill>
                <a:srgbClr val="25A798"/>
              </a:solidFill>
              <a:latin typeface="Tahoma" pitchFamily="34" charset="0"/>
              <a:cs typeface="Tahoma" pitchFamily="34" charset="0"/>
            </a:endParaRPr>
          </a:p>
        </p:txBody>
      </p:sp>
      <p:sp>
        <p:nvSpPr>
          <p:cNvPr id="10" name="Rectangle 9"/>
          <p:cNvSpPr/>
          <p:nvPr/>
        </p:nvSpPr>
        <p:spPr>
          <a:xfrm>
            <a:off x="420094" y="2060848"/>
            <a:ext cx="8424936" cy="4801314"/>
          </a:xfrm>
          <a:prstGeom prst="rect">
            <a:avLst/>
          </a:prstGeom>
        </p:spPr>
        <p:txBody>
          <a:bodyPr wrap="square">
            <a:spAutoFit/>
          </a:bodyPr>
          <a:lstStyle/>
          <a:p>
            <a:pPr marL="285750" indent="-285750" algn="just">
              <a:spcBef>
                <a:spcPct val="0"/>
              </a:spcBef>
              <a:buFont typeface="Arial" panose="020B0604020202020204" pitchFamily="34" charset="0"/>
              <a:buChar char="•"/>
            </a:pPr>
            <a:r>
              <a:rPr lang="en-GB" b="1" dirty="0" smtClean="0">
                <a:solidFill>
                  <a:srgbClr val="25A798"/>
                </a:solidFill>
                <a:latin typeface="Tahoma" pitchFamily="34" charset="0"/>
                <a:cs typeface="Tahoma" pitchFamily="34" charset="0"/>
              </a:rPr>
              <a:t>The Social Value Portal should be used quarterly/annually to input achieved social value </a:t>
            </a:r>
          </a:p>
          <a:p>
            <a:pPr marL="285750" indent="-285750" algn="just">
              <a:spcBef>
                <a:spcPct val="0"/>
              </a:spcBef>
              <a:buFont typeface="Arial" panose="020B0604020202020204" pitchFamily="34" charset="0"/>
              <a:buChar char="•"/>
            </a:pPr>
            <a:endParaRPr lang="en-GB" b="1" dirty="0">
              <a:solidFill>
                <a:srgbClr val="25A798"/>
              </a:solidFill>
              <a:latin typeface="Tahoma" pitchFamily="34" charset="0"/>
              <a:cs typeface="Tahoma" pitchFamily="34" charset="0"/>
            </a:endParaRPr>
          </a:p>
          <a:p>
            <a:pPr marL="285750" indent="-285750" algn="just">
              <a:spcBef>
                <a:spcPct val="0"/>
              </a:spcBef>
              <a:buFont typeface="Arial" panose="020B0604020202020204" pitchFamily="34" charset="0"/>
              <a:buChar char="•"/>
            </a:pPr>
            <a:r>
              <a:rPr lang="en-GB" b="1" dirty="0" smtClean="0">
                <a:solidFill>
                  <a:srgbClr val="25A798"/>
                </a:solidFill>
                <a:latin typeface="Tahoma" pitchFamily="34" charset="0"/>
                <a:cs typeface="Tahoma" pitchFamily="34" charset="0"/>
              </a:rPr>
              <a:t>The SVP will chase providers/suppliers for incomplete or late reporting  </a:t>
            </a:r>
          </a:p>
          <a:p>
            <a:pPr marL="285750" indent="-285750" algn="just">
              <a:spcBef>
                <a:spcPct val="0"/>
              </a:spcBef>
              <a:buFont typeface="Arial" panose="020B0604020202020204" pitchFamily="34" charset="0"/>
              <a:buChar char="•"/>
            </a:pPr>
            <a:endParaRPr lang="en-GB" b="1" dirty="0" smtClean="0">
              <a:solidFill>
                <a:srgbClr val="25A798"/>
              </a:solidFill>
              <a:latin typeface="Tahoma" pitchFamily="34" charset="0"/>
              <a:cs typeface="Tahoma" pitchFamily="34" charset="0"/>
            </a:endParaRPr>
          </a:p>
          <a:p>
            <a:pPr marL="285750" indent="-285750" algn="just">
              <a:spcBef>
                <a:spcPct val="0"/>
              </a:spcBef>
              <a:buFont typeface="Arial" panose="020B0604020202020204" pitchFamily="34" charset="0"/>
              <a:buChar char="•"/>
            </a:pPr>
            <a:r>
              <a:rPr lang="en-GB" b="1" dirty="0" smtClean="0">
                <a:solidFill>
                  <a:srgbClr val="25A798"/>
                </a:solidFill>
                <a:latin typeface="Tahoma" pitchFamily="34" charset="0"/>
                <a:cs typeface="Tahoma" pitchFamily="34" charset="0"/>
              </a:rPr>
              <a:t>Key Performance Indicators (KPI’s) may be included in the contract and will be treated the same as any other contractual KPI’s</a:t>
            </a:r>
          </a:p>
          <a:p>
            <a:pPr marL="285750" indent="-285750" algn="just">
              <a:spcBef>
                <a:spcPct val="0"/>
              </a:spcBef>
              <a:buFont typeface="Arial" panose="020B0604020202020204" pitchFamily="34" charset="0"/>
              <a:buChar char="•"/>
            </a:pPr>
            <a:endParaRPr lang="en-GB" b="1" dirty="0">
              <a:solidFill>
                <a:srgbClr val="25A798"/>
              </a:solidFill>
              <a:latin typeface="Tahoma" pitchFamily="34" charset="0"/>
              <a:cs typeface="Tahoma" pitchFamily="34" charset="0"/>
            </a:endParaRPr>
          </a:p>
          <a:p>
            <a:pPr marL="285750" indent="-285750" algn="just">
              <a:spcBef>
                <a:spcPct val="0"/>
              </a:spcBef>
              <a:buFont typeface="Arial" panose="020B0604020202020204" pitchFamily="34" charset="0"/>
              <a:buChar char="•"/>
            </a:pPr>
            <a:r>
              <a:rPr lang="en-GB" b="1" dirty="0">
                <a:solidFill>
                  <a:srgbClr val="25A798"/>
                </a:solidFill>
                <a:latin typeface="Tahoma" pitchFamily="34" charset="0"/>
                <a:cs typeface="Tahoma" pitchFamily="34" charset="0"/>
              </a:rPr>
              <a:t>Contract Managers/Commissioners </a:t>
            </a:r>
            <a:r>
              <a:rPr lang="en-GB" b="1" dirty="0" smtClean="0">
                <a:solidFill>
                  <a:srgbClr val="25A798"/>
                </a:solidFill>
                <a:latin typeface="Tahoma" pitchFamily="34" charset="0"/>
                <a:cs typeface="Tahoma" pitchFamily="34" charset="0"/>
              </a:rPr>
              <a:t>will monitor </a:t>
            </a:r>
            <a:r>
              <a:rPr lang="en-GB" b="1" dirty="0">
                <a:solidFill>
                  <a:srgbClr val="25A798"/>
                </a:solidFill>
                <a:latin typeface="Tahoma" pitchFamily="34" charset="0"/>
                <a:cs typeface="Tahoma" pitchFamily="34" charset="0"/>
              </a:rPr>
              <a:t>these performance indicators on a Quarterly/Annual basis depending on requirements </a:t>
            </a:r>
            <a:endParaRPr lang="en-GB" b="1" dirty="0" smtClean="0">
              <a:solidFill>
                <a:srgbClr val="25A798"/>
              </a:solidFill>
              <a:latin typeface="Tahoma" pitchFamily="34" charset="0"/>
              <a:cs typeface="Tahoma" pitchFamily="34" charset="0"/>
            </a:endParaRPr>
          </a:p>
          <a:p>
            <a:pPr marL="285750" indent="-285750" algn="just">
              <a:spcBef>
                <a:spcPct val="0"/>
              </a:spcBef>
              <a:buFont typeface="Arial" panose="020B0604020202020204" pitchFamily="34" charset="0"/>
              <a:buChar char="•"/>
            </a:pPr>
            <a:endParaRPr lang="en-GB" b="1" dirty="0">
              <a:solidFill>
                <a:srgbClr val="25A798"/>
              </a:solidFill>
              <a:latin typeface="Tahoma" pitchFamily="34" charset="0"/>
              <a:cs typeface="Tahoma" pitchFamily="34" charset="0"/>
            </a:endParaRPr>
          </a:p>
          <a:p>
            <a:pPr marL="285750" indent="-285750" algn="just">
              <a:spcBef>
                <a:spcPct val="0"/>
              </a:spcBef>
              <a:buFont typeface="Arial" panose="020B0604020202020204" pitchFamily="34" charset="0"/>
              <a:buChar char="•"/>
            </a:pPr>
            <a:r>
              <a:rPr lang="en-GB" b="1" dirty="0">
                <a:solidFill>
                  <a:srgbClr val="25A798"/>
                </a:solidFill>
                <a:latin typeface="Tahoma" pitchFamily="34" charset="0"/>
                <a:cs typeface="Tahoma" pitchFamily="34" charset="0"/>
              </a:rPr>
              <a:t>Social Value Portal </a:t>
            </a:r>
            <a:r>
              <a:rPr lang="en-GB" b="1" dirty="0" smtClean="0">
                <a:solidFill>
                  <a:srgbClr val="25A798"/>
                </a:solidFill>
                <a:latin typeface="Tahoma" pitchFamily="34" charset="0"/>
                <a:cs typeface="Tahoma" pitchFamily="34" charset="0"/>
              </a:rPr>
              <a:t>will </a:t>
            </a:r>
            <a:r>
              <a:rPr lang="en-GB" b="1" dirty="0">
                <a:solidFill>
                  <a:srgbClr val="25A798"/>
                </a:solidFill>
                <a:latin typeface="Tahoma" pitchFamily="34" charset="0"/>
                <a:cs typeface="Tahoma" pitchFamily="34" charset="0"/>
              </a:rPr>
              <a:t>send Quarterly/Annual Social Value Reporting Progress to Contract Manager. </a:t>
            </a:r>
            <a:endParaRPr lang="en-GB" b="1" dirty="0" smtClean="0">
              <a:solidFill>
                <a:srgbClr val="25A798"/>
              </a:solidFill>
              <a:latin typeface="Tahoma" pitchFamily="34" charset="0"/>
              <a:cs typeface="Tahoma" pitchFamily="34" charset="0"/>
            </a:endParaRPr>
          </a:p>
          <a:p>
            <a:pPr algn="just">
              <a:spcBef>
                <a:spcPct val="0"/>
              </a:spcBef>
            </a:pPr>
            <a:endParaRPr lang="en-GB" b="1" dirty="0">
              <a:solidFill>
                <a:srgbClr val="25A798"/>
              </a:solidFill>
              <a:latin typeface="Tahoma" pitchFamily="34" charset="0"/>
              <a:cs typeface="Tahoma" pitchFamily="34" charset="0"/>
            </a:endParaRPr>
          </a:p>
          <a:p>
            <a:pPr marL="285750" indent="-285750" algn="just">
              <a:spcBef>
                <a:spcPct val="0"/>
              </a:spcBef>
              <a:buFont typeface="Arial" panose="020B0604020202020204" pitchFamily="34" charset="0"/>
              <a:buChar char="•"/>
            </a:pPr>
            <a:r>
              <a:rPr lang="en-GB" b="1" dirty="0">
                <a:solidFill>
                  <a:srgbClr val="25A798"/>
                </a:solidFill>
                <a:latin typeface="Tahoma" pitchFamily="34" charset="0"/>
                <a:cs typeface="Tahoma" pitchFamily="34" charset="0"/>
              </a:rPr>
              <a:t>Contract Managers </a:t>
            </a:r>
            <a:r>
              <a:rPr lang="en-GB" b="1" dirty="0" smtClean="0">
                <a:solidFill>
                  <a:srgbClr val="25A798"/>
                </a:solidFill>
                <a:latin typeface="Tahoma" pitchFamily="34" charset="0"/>
                <a:cs typeface="Tahoma" pitchFamily="34" charset="0"/>
              </a:rPr>
              <a:t>may </a:t>
            </a:r>
            <a:r>
              <a:rPr lang="en-GB" b="1" dirty="0">
                <a:solidFill>
                  <a:srgbClr val="25A798"/>
                </a:solidFill>
                <a:latin typeface="Tahoma" pitchFamily="34" charset="0"/>
                <a:cs typeface="Tahoma" pitchFamily="34" charset="0"/>
              </a:rPr>
              <a:t>manage performance if KPI’s not being met utilising the contractual clauses where applicable </a:t>
            </a:r>
          </a:p>
        </p:txBody>
      </p:sp>
    </p:spTree>
    <p:extLst>
      <p:ext uri="{BB962C8B-B14F-4D97-AF65-F5344CB8AC3E}">
        <p14:creationId xmlns:p14="http://schemas.microsoft.com/office/powerpoint/2010/main" val="210825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064" y="299573"/>
            <a:ext cx="3888432" cy="584200"/>
          </a:xfrm>
          <a:prstGeom prst="rect">
            <a:avLst/>
          </a:prstGeom>
          <a:solidFill>
            <a:srgbClr val="25A798"/>
          </a:solidFill>
          <a:ln>
            <a:solidFill>
              <a:schemeClr val="accent5">
                <a:lumMod val="40000"/>
                <a:lumOff val="60000"/>
              </a:schemeClr>
            </a:solidFill>
          </a:ln>
        </p:spPr>
        <p:txBody>
          <a:bodyPr wrap="square">
            <a:spAutoFit/>
          </a:bodyPr>
          <a:lstStyle/>
          <a:p>
            <a:pPr algn="ctr">
              <a:defRPr/>
            </a:pPr>
            <a:r>
              <a:rPr lang="en-GB" sz="3200" b="1" dirty="0" smtClean="0">
                <a:solidFill>
                  <a:schemeClr val="bg1"/>
                </a:solidFill>
              </a:rPr>
              <a:t>Social Value</a:t>
            </a:r>
            <a:endParaRPr lang="en-GB" sz="3200" b="1" dirty="0">
              <a:solidFill>
                <a:schemeClr val="bg1"/>
              </a:solidFill>
            </a:endParaRPr>
          </a:p>
        </p:txBody>
      </p:sp>
      <p:pic>
        <p:nvPicPr>
          <p:cNvPr id="430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t="8701" r="3003" b="6033"/>
          <a:stretch>
            <a:fillRect/>
          </a:stretch>
        </p:blipFill>
        <p:spPr bwMode="auto">
          <a:xfrm>
            <a:off x="376238"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835"/>
          <a:stretch/>
        </p:blipFill>
        <p:spPr bwMode="auto">
          <a:xfrm>
            <a:off x="2746469" y="109538"/>
            <a:ext cx="2041555" cy="106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433980276"/>
              </p:ext>
            </p:extLst>
          </p:nvPr>
        </p:nvGraphicFramePr>
        <p:xfrm>
          <a:off x="683568" y="1556792"/>
          <a:ext cx="7920880" cy="468052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6873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schemeClr val="bg1"/>
                          </a:solidFill>
                        </a:rPr>
                        <a:t>Do’s</a:t>
                      </a:r>
                    </a:p>
                  </a:txBody>
                  <a:tcPr>
                    <a:lnL w="12700" cap="flat" cmpd="sng" algn="ctr">
                      <a:solidFill>
                        <a:srgbClr val="25A79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A79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schemeClr val="bg1"/>
                          </a:solidFill>
                        </a:rPr>
                        <a:t>Don'ts</a:t>
                      </a:r>
                    </a:p>
                  </a:txBody>
                  <a:tcPr>
                    <a:lnL w="12700" cap="flat" cmpd="sng" algn="ctr">
                      <a:solidFill>
                        <a:schemeClr val="bg1"/>
                      </a:solidFill>
                      <a:prstDash val="solid"/>
                      <a:round/>
                      <a:headEnd type="none" w="med" len="med"/>
                      <a:tailEnd type="none" w="med" len="med"/>
                    </a:lnL>
                    <a:lnR w="12700" cap="flat" cmpd="sng" algn="ctr">
                      <a:solidFill>
                        <a:srgbClr val="25A79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A798"/>
                    </a:solidFill>
                  </a:tcPr>
                </a:tc>
                <a:extLst>
                  <a:ext uri="{0D108BD9-81ED-4DB2-BD59-A6C34878D82A}">
                    <a16:rowId xmlns:a16="http://schemas.microsoft.com/office/drawing/2014/main" val="10000"/>
                  </a:ext>
                </a:extLst>
              </a:tr>
              <a:tr h="108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rgbClr val="25A798"/>
                          </a:solidFill>
                          <a:latin typeface="+mn-lt"/>
                          <a:ea typeface="+mn-ea"/>
                          <a:cs typeface="+mn-cs"/>
                        </a:rPr>
                        <a:t>Do be confident in your ability to deliver the SV proposals you’ve made.</a:t>
                      </a:r>
                    </a:p>
                  </a:txBody>
                  <a:tcPr>
                    <a:lnL w="12700" cap="flat" cmpd="sng" algn="ctr">
                      <a:solidFill>
                        <a:srgbClr val="25A798"/>
                      </a:solidFill>
                      <a:prstDash val="solid"/>
                      <a:round/>
                      <a:headEnd type="none" w="med" len="med"/>
                      <a:tailEnd type="none" w="med" len="med"/>
                    </a:lnL>
                    <a:lnR w="12700" cap="flat" cmpd="sng" algn="ctr">
                      <a:solidFill>
                        <a:srgbClr val="25A79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5A798"/>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rgbClr val="25A798"/>
                          </a:solidFill>
                          <a:latin typeface="+mn-lt"/>
                          <a:ea typeface="+mn-ea"/>
                          <a:cs typeface="+mn-cs"/>
                        </a:rPr>
                        <a:t>Don’t offer anything that is required in the core contract.</a:t>
                      </a:r>
                    </a:p>
                  </a:txBody>
                  <a:tcPr>
                    <a:lnL w="12700" cap="flat" cmpd="sng" algn="ctr">
                      <a:solidFill>
                        <a:srgbClr val="25A798"/>
                      </a:solidFill>
                      <a:prstDash val="solid"/>
                      <a:round/>
                      <a:headEnd type="none" w="med" len="med"/>
                      <a:tailEnd type="none" w="med" len="med"/>
                    </a:lnL>
                    <a:lnR w="12700" cap="flat" cmpd="sng" algn="ctr">
                      <a:solidFill>
                        <a:srgbClr val="25A79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5A79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528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rgbClr val="25A798"/>
                          </a:solidFill>
                          <a:latin typeface="+mn-lt"/>
                          <a:ea typeface="+mn-ea"/>
                          <a:cs typeface="+mn-cs"/>
                        </a:rPr>
                        <a:t>Do make sure your SV offer relates only to this opportunity </a:t>
                      </a:r>
                    </a:p>
                  </a:txBody>
                  <a:tcPr>
                    <a:lnL w="12700" cap="flat" cmpd="sng" algn="ctr">
                      <a:solidFill>
                        <a:srgbClr val="25A798"/>
                      </a:solidFill>
                      <a:prstDash val="solid"/>
                      <a:round/>
                      <a:headEnd type="none" w="med" len="med"/>
                      <a:tailEnd type="none" w="med" len="med"/>
                    </a:lnL>
                    <a:lnR w="12700" cap="flat" cmpd="sng" algn="ctr">
                      <a:solidFill>
                        <a:srgbClr val="25A798"/>
                      </a:solidFill>
                      <a:prstDash val="solid"/>
                      <a:round/>
                      <a:headEnd type="none" w="med" len="med"/>
                      <a:tailEnd type="none" w="med" len="med"/>
                    </a:lnR>
                    <a:lnT w="12700" cap="flat" cmpd="sng" algn="ctr">
                      <a:solidFill>
                        <a:srgbClr val="25A798"/>
                      </a:solidFill>
                      <a:prstDash val="solid"/>
                      <a:round/>
                      <a:headEnd type="none" w="med" len="med"/>
                      <a:tailEnd type="none" w="med" len="med"/>
                    </a:lnT>
                    <a:lnB w="12700" cap="flat" cmpd="sng" algn="ctr">
                      <a:solidFill>
                        <a:srgbClr val="25A798"/>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rgbClr val="25A798"/>
                          </a:solidFill>
                          <a:latin typeface="+mn-lt"/>
                          <a:ea typeface="+mn-ea"/>
                          <a:cs typeface="+mn-cs"/>
                        </a:rPr>
                        <a:t>Don’t double count!</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dirty="0">
                        <a:solidFill>
                          <a:srgbClr val="25A798"/>
                        </a:solidFill>
                        <a:latin typeface="+mn-lt"/>
                        <a:ea typeface="+mn-ea"/>
                        <a:cs typeface="+mn-cs"/>
                      </a:endParaRPr>
                    </a:p>
                  </a:txBody>
                  <a:tcPr>
                    <a:lnL w="12700" cap="flat" cmpd="sng" algn="ctr">
                      <a:solidFill>
                        <a:srgbClr val="25A798"/>
                      </a:solidFill>
                      <a:prstDash val="solid"/>
                      <a:round/>
                      <a:headEnd type="none" w="med" len="med"/>
                      <a:tailEnd type="none" w="med" len="med"/>
                    </a:lnL>
                    <a:lnR w="12700" cap="flat" cmpd="sng" algn="ctr">
                      <a:solidFill>
                        <a:srgbClr val="25A798"/>
                      </a:solidFill>
                      <a:prstDash val="solid"/>
                      <a:round/>
                      <a:headEnd type="none" w="med" len="med"/>
                      <a:tailEnd type="none" w="med" len="med"/>
                    </a:lnR>
                    <a:lnT w="12700" cap="flat" cmpd="sng" algn="ctr">
                      <a:solidFill>
                        <a:srgbClr val="25A798"/>
                      </a:solidFill>
                      <a:prstDash val="solid"/>
                      <a:round/>
                      <a:headEnd type="none" w="med" len="med"/>
                      <a:tailEnd type="none" w="med" len="med"/>
                    </a:lnT>
                    <a:lnB w="12700" cap="flat" cmpd="sng" algn="ctr">
                      <a:solidFill>
                        <a:srgbClr val="25A79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08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rgbClr val="25A798"/>
                          </a:solidFill>
                          <a:latin typeface="+mn-lt"/>
                          <a:ea typeface="+mn-ea"/>
                          <a:cs typeface="+mn-cs"/>
                        </a:rPr>
                        <a:t>Do provide Good Evidence of how you will deliver your SV offers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dirty="0">
                        <a:solidFill>
                          <a:srgbClr val="25A798"/>
                        </a:solidFill>
                        <a:latin typeface="+mn-lt"/>
                        <a:ea typeface="+mn-ea"/>
                        <a:cs typeface="+mn-cs"/>
                      </a:endParaRPr>
                    </a:p>
                  </a:txBody>
                  <a:tcPr>
                    <a:lnL w="12700" cap="flat" cmpd="sng" algn="ctr">
                      <a:solidFill>
                        <a:srgbClr val="25A798"/>
                      </a:solidFill>
                      <a:prstDash val="solid"/>
                      <a:round/>
                      <a:headEnd type="none" w="med" len="med"/>
                      <a:tailEnd type="none" w="med" len="med"/>
                    </a:lnL>
                    <a:lnR w="12700" cap="flat" cmpd="sng" algn="ctr">
                      <a:solidFill>
                        <a:srgbClr val="25A798"/>
                      </a:solidFill>
                      <a:prstDash val="solid"/>
                      <a:round/>
                      <a:headEnd type="none" w="med" len="med"/>
                      <a:tailEnd type="none" w="med" len="med"/>
                    </a:lnR>
                    <a:lnT w="12700" cap="flat" cmpd="sng" algn="ctr">
                      <a:solidFill>
                        <a:srgbClr val="25A798"/>
                      </a:solidFill>
                      <a:prstDash val="solid"/>
                      <a:round/>
                      <a:headEnd type="none" w="med" len="med"/>
                      <a:tailEnd type="none" w="med" len="med"/>
                    </a:lnT>
                    <a:lnB w="12700" cap="flat" cmpd="sng" algn="ctr">
                      <a:solidFill>
                        <a:srgbClr val="25A798"/>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rgbClr val="25A798"/>
                          </a:solidFill>
                          <a:latin typeface="+mn-lt"/>
                          <a:ea typeface="+mn-ea"/>
                          <a:cs typeface="+mn-cs"/>
                        </a:rPr>
                        <a:t>Don’t leave your social value submissions until last minute – timing is key!</a:t>
                      </a:r>
                    </a:p>
                  </a:txBody>
                  <a:tcPr>
                    <a:lnL w="12700" cap="flat" cmpd="sng" algn="ctr">
                      <a:solidFill>
                        <a:srgbClr val="25A798"/>
                      </a:solidFill>
                      <a:prstDash val="solid"/>
                      <a:round/>
                      <a:headEnd type="none" w="med" len="med"/>
                      <a:tailEnd type="none" w="med" len="med"/>
                    </a:lnL>
                    <a:lnR w="12700" cap="flat" cmpd="sng" algn="ctr">
                      <a:solidFill>
                        <a:srgbClr val="25A798"/>
                      </a:solidFill>
                      <a:prstDash val="solid"/>
                      <a:round/>
                      <a:headEnd type="none" w="med" len="med"/>
                      <a:tailEnd type="none" w="med" len="med"/>
                    </a:lnR>
                    <a:lnT w="12700" cap="flat" cmpd="sng" algn="ctr">
                      <a:solidFill>
                        <a:srgbClr val="25A798"/>
                      </a:solidFill>
                      <a:prstDash val="solid"/>
                      <a:round/>
                      <a:headEnd type="none" w="med" len="med"/>
                      <a:tailEnd type="none" w="med" len="med"/>
                    </a:lnT>
                    <a:lnB w="12700" cap="flat" cmpd="sng" algn="ctr">
                      <a:solidFill>
                        <a:srgbClr val="25A79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08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rgbClr val="25A798"/>
                          </a:solidFill>
                          <a:latin typeface="+mn-lt"/>
                          <a:ea typeface="+mn-ea"/>
                          <a:cs typeface="+mn-cs"/>
                        </a:rPr>
                        <a:t>Do include committed local spend as part of your supply chain </a:t>
                      </a:r>
                      <a:endParaRPr lang="en-GB" sz="2000" b="1" kern="1200" dirty="0">
                        <a:solidFill>
                          <a:srgbClr val="25A798"/>
                        </a:solidFill>
                        <a:latin typeface="+mn-lt"/>
                        <a:ea typeface="+mn-ea"/>
                        <a:cs typeface="+mn-cs"/>
                      </a:endParaRPr>
                    </a:p>
                  </a:txBody>
                  <a:tcPr>
                    <a:lnL w="12700" cap="flat" cmpd="sng" algn="ctr">
                      <a:solidFill>
                        <a:srgbClr val="25A798"/>
                      </a:solidFill>
                      <a:prstDash val="solid"/>
                      <a:round/>
                      <a:headEnd type="none" w="med" len="med"/>
                      <a:tailEnd type="none" w="med" len="med"/>
                    </a:lnL>
                    <a:lnR w="12700" cap="flat" cmpd="sng" algn="ctr">
                      <a:solidFill>
                        <a:srgbClr val="25A798"/>
                      </a:solidFill>
                      <a:prstDash val="solid"/>
                      <a:round/>
                      <a:headEnd type="none" w="med" len="med"/>
                      <a:tailEnd type="none" w="med" len="med"/>
                    </a:lnR>
                    <a:lnT w="12700" cap="flat" cmpd="sng" algn="ctr">
                      <a:solidFill>
                        <a:srgbClr val="25A798"/>
                      </a:solidFill>
                      <a:prstDash val="solid"/>
                      <a:round/>
                      <a:headEnd type="none" w="med" len="med"/>
                      <a:tailEnd type="none" w="med" len="med"/>
                    </a:lnT>
                    <a:lnB w="12700" cap="flat" cmpd="sng" algn="ctr">
                      <a:solidFill>
                        <a:srgbClr val="25A798"/>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dirty="0">
                        <a:solidFill>
                          <a:srgbClr val="25A798"/>
                        </a:solidFill>
                        <a:latin typeface="+mn-lt"/>
                        <a:ea typeface="+mn-ea"/>
                        <a:cs typeface="+mn-cs"/>
                      </a:endParaRPr>
                    </a:p>
                  </a:txBody>
                  <a:tcPr>
                    <a:lnL w="12700" cap="flat" cmpd="sng" algn="ctr">
                      <a:solidFill>
                        <a:srgbClr val="25A798"/>
                      </a:solidFill>
                      <a:prstDash val="solid"/>
                      <a:round/>
                      <a:headEnd type="none" w="med" len="med"/>
                      <a:tailEnd type="none" w="med" len="med"/>
                    </a:lnL>
                    <a:lnR w="12700" cap="flat" cmpd="sng" algn="ctr">
                      <a:solidFill>
                        <a:srgbClr val="25A798"/>
                      </a:solidFill>
                      <a:prstDash val="solid"/>
                      <a:round/>
                      <a:headEnd type="none" w="med" len="med"/>
                      <a:tailEnd type="none" w="med" len="med"/>
                    </a:lnR>
                    <a:lnT w="12700" cap="flat" cmpd="sng" algn="ctr">
                      <a:solidFill>
                        <a:srgbClr val="25A798"/>
                      </a:solidFill>
                      <a:prstDash val="solid"/>
                      <a:round/>
                      <a:headEnd type="none" w="med" len="med"/>
                      <a:tailEnd type="none" w="med" len="med"/>
                    </a:lnT>
                    <a:lnB w="12700" cap="flat" cmpd="sng" algn="ctr">
                      <a:solidFill>
                        <a:srgbClr val="25A79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42979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263" y="233363"/>
            <a:ext cx="3887787" cy="584200"/>
          </a:xfrm>
          <a:prstGeom prst="rect">
            <a:avLst/>
          </a:prstGeom>
          <a:solidFill>
            <a:srgbClr val="25A798"/>
          </a:solidFill>
          <a:ln>
            <a:solidFill>
              <a:schemeClr val="accent5">
                <a:lumMod val="40000"/>
                <a:lumOff val="60000"/>
              </a:schemeClr>
            </a:solidFill>
          </a:ln>
        </p:spPr>
        <p:txBody>
          <a:bodyPr>
            <a:spAutoFit/>
          </a:bodyPr>
          <a:lstStyle/>
          <a:p>
            <a:pPr algn="ctr" eaLnBrk="1" fontAlgn="auto" hangingPunct="1">
              <a:spcBef>
                <a:spcPts val="0"/>
              </a:spcBef>
              <a:spcAft>
                <a:spcPts val="0"/>
              </a:spcAft>
              <a:defRPr/>
            </a:pPr>
            <a:r>
              <a:rPr lang="en-GB" sz="3200" b="1" dirty="0">
                <a:solidFill>
                  <a:schemeClr val="bg1"/>
                </a:solidFill>
                <a:latin typeface="+mn-lt"/>
              </a:rPr>
              <a:t>Social Value</a:t>
            </a:r>
          </a:p>
        </p:txBody>
      </p:sp>
      <p:pic>
        <p:nvPicPr>
          <p:cNvPr id="2355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t="8701" r="3003" b="6033"/>
          <a:stretch>
            <a:fillRect/>
          </a:stretch>
        </p:blipFill>
        <p:spPr bwMode="auto">
          <a:xfrm>
            <a:off x="304800" y="12700"/>
            <a:ext cx="2128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t="10835"/>
          <a:stretch>
            <a:fillRect/>
          </a:stretch>
        </p:blipFill>
        <p:spPr bwMode="auto">
          <a:xfrm>
            <a:off x="2770188" y="0"/>
            <a:ext cx="2041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4800" y="1016000"/>
            <a:ext cx="8731250" cy="6740525"/>
          </a:xfrm>
          <a:prstGeom prst="rect">
            <a:avLst/>
          </a:prstGeom>
        </p:spPr>
        <p:txBody>
          <a:bodyPr>
            <a:spAutoFit/>
          </a:bodyPr>
          <a:lstStyle/>
          <a:p>
            <a:pPr eaLnBrk="1" fontAlgn="auto" hangingPunct="1">
              <a:spcBef>
                <a:spcPts val="0"/>
              </a:spcBef>
              <a:spcAft>
                <a:spcPts val="0"/>
              </a:spcAft>
              <a:defRPr/>
            </a:pPr>
            <a:r>
              <a:rPr lang="en-GB" b="1" dirty="0">
                <a:solidFill>
                  <a:srgbClr val="25A798"/>
                </a:solidFill>
                <a:latin typeface="Tahoma" pitchFamily="34" charset="0"/>
                <a:cs typeface="Tahoma" pitchFamily="34" charset="0"/>
              </a:rPr>
              <a:t>Most frequently asked questions </a:t>
            </a:r>
          </a:p>
          <a:p>
            <a:pPr eaLnBrk="1" fontAlgn="auto" hangingPunct="1">
              <a:spcBef>
                <a:spcPts val="0"/>
              </a:spcBef>
              <a:spcAft>
                <a:spcPts val="0"/>
              </a:spcAft>
              <a:defRPr/>
            </a:pPr>
            <a:endParaRPr lang="en-GB" b="1" dirty="0">
              <a:solidFill>
                <a:srgbClr val="25A798"/>
              </a:solidFill>
              <a:latin typeface="Tahoma" pitchFamily="34" charset="0"/>
              <a:cs typeface="Tahoma" pitchFamily="34" charset="0"/>
            </a:endParaRPr>
          </a:p>
          <a:p>
            <a:pPr marL="285750" indent="-285750" eaLnBrk="1" fontAlgn="auto" hangingPunct="1">
              <a:spcBef>
                <a:spcPts val="0"/>
              </a:spcBef>
              <a:spcAft>
                <a:spcPts val="0"/>
              </a:spcAft>
              <a:buFont typeface="Arial" panose="020B0604020202020204" pitchFamily="34" charset="0"/>
              <a:buChar char="•"/>
              <a:defRPr/>
            </a:pPr>
            <a:r>
              <a:rPr lang="en-GB" b="1" dirty="0">
                <a:solidFill>
                  <a:srgbClr val="25A798"/>
                </a:solidFill>
                <a:latin typeface="Tahoma" pitchFamily="34" charset="0"/>
                <a:cs typeface="Tahoma" pitchFamily="34" charset="0"/>
              </a:rPr>
              <a:t>How do we download the bids?</a:t>
            </a:r>
          </a:p>
          <a:p>
            <a:pPr marL="285750" indent="-285750" eaLnBrk="1" fontAlgn="auto" hangingPunct="1">
              <a:spcBef>
                <a:spcPts val="0"/>
              </a:spcBef>
              <a:spcAft>
                <a:spcPts val="0"/>
              </a:spcAft>
              <a:buFont typeface="Arial" panose="020B0604020202020204" pitchFamily="34" charset="0"/>
              <a:buChar char="•"/>
              <a:defRPr/>
            </a:pPr>
            <a:endParaRPr lang="en-GB" b="1" dirty="0">
              <a:solidFill>
                <a:srgbClr val="25A798"/>
              </a:solidFill>
              <a:latin typeface="Tahoma" pitchFamily="34" charset="0"/>
              <a:cs typeface="Tahoma" pitchFamily="34" charset="0"/>
            </a:endParaRPr>
          </a:p>
          <a:p>
            <a:pPr marL="285750" indent="-285750" eaLnBrk="1" fontAlgn="auto" hangingPunct="1">
              <a:spcBef>
                <a:spcPts val="0"/>
              </a:spcBef>
              <a:spcAft>
                <a:spcPts val="0"/>
              </a:spcAft>
              <a:buFont typeface="Arial" panose="020B0604020202020204" pitchFamily="34" charset="0"/>
              <a:buChar char="•"/>
              <a:defRPr/>
            </a:pPr>
            <a:r>
              <a:rPr lang="en-GB" b="1" dirty="0">
                <a:solidFill>
                  <a:srgbClr val="25A798"/>
                </a:solidFill>
                <a:latin typeface="Tahoma" pitchFamily="34" charset="0"/>
                <a:cs typeface="Tahoma" pitchFamily="34" charset="0"/>
              </a:rPr>
              <a:t>What happens if there is double counting?</a:t>
            </a:r>
          </a:p>
          <a:p>
            <a:pPr marL="285750" indent="-285750" eaLnBrk="1" fontAlgn="auto" hangingPunct="1">
              <a:spcBef>
                <a:spcPts val="0"/>
              </a:spcBef>
              <a:spcAft>
                <a:spcPts val="0"/>
              </a:spcAft>
              <a:buFont typeface="Arial" panose="020B0604020202020204" pitchFamily="34" charset="0"/>
              <a:buChar char="•"/>
              <a:defRPr/>
            </a:pPr>
            <a:endParaRPr lang="en-GB" b="1" dirty="0">
              <a:solidFill>
                <a:srgbClr val="25A798"/>
              </a:solidFill>
              <a:latin typeface="Tahoma" pitchFamily="34" charset="0"/>
              <a:cs typeface="Tahoma" pitchFamily="34" charset="0"/>
            </a:endParaRPr>
          </a:p>
          <a:p>
            <a:pPr marL="285750" indent="-285750" eaLnBrk="1" fontAlgn="auto" hangingPunct="1">
              <a:spcBef>
                <a:spcPts val="0"/>
              </a:spcBef>
              <a:spcAft>
                <a:spcPts val="0"/>
              </a:spcAft>
              <a:buFont typeface="Arial" panose="020B0604020202020204" pitchFamily="34" charset="0"/>
              <a:buChar char="•"/>
              <a:defRPr/>
            </a:pPr>
            <a:r>
              <a:rPr lang="en-GB" b="1" dirty="0">
                <a:solidFill>
                  <a:srgbClr val="25A798"/>
                </a:solidFill>
                <a:latin typeface="Tahoma" pitchFamily="34" charset="0"/>
                <a:cs typeface="Tahoma" pitchFamily="34" charset="0"/>
              </a:rPr>
              <a:t>How do we approach Clarifications with Bidders if bids are too low and too high</a:t>
            </a:r>
          </a:p>
          <a:p>
            <a:pPr marL="285750" indent="-285750" eaLnBrk="1" fontAlgn="auto" hangingPunct="1">
              <a:spcBef>
                <a:spcPts val="0"/>
              </a:spcBef>
              <a:spcAft>
                <a:spcPts val="0"/>
              </a:spcAft>
              <a:buFont typeface="Arial" panose="020B0604020202020204" pitchFamily="34" charset="0"/>
              <a:buChar char="•"/>
              <a:defRPr/>
            </a:pPr>
            <a:endParaRPr lang="en-GB" b="1" dirty="0">
              <a:solidFill>
                <a:srgbClr val="25A798"/>
              </a:solidFill>
              <a:latin typeface="Tahoma" pitchFamily="34" charset="0"/>
              <a:cs typeface="Tahoma" pitchFamily="34" charset="0"/>
            </a:endParaRPr>
          </a:p>
          <a:p>
            <a:pPr marL="285750" indent="-285750" eaLnBrk="1" fontAlgn="auto" hangingPunct="1">
              <a:spcBef>
                <a:spcPts val="0"/>
              </a:spcBef>
              <a:spcAft>
                <a:spcPts val="0"/>
              </a:spcAft>
              <a:buFont typeface="Arial" panose="020B0604020202020204" pitchFamily="34" charset="0"/>
              <a:buChar char="•"/>
              <a:defRPr/>
            </a:pPr>
            <a:r>
              <a:rPr lang="en-GB" b="1" dirty="0">
                <a:solidFill>
                  <a:srgbClr val="25A798"/>
                </a:solidFill>
                <a:latin typeface="Tahoma" pitchFamily="34" charset="0"/>
                <a:cs typeface="Tahoma" pitchFamily="34" charset="0"/>
              </a:rPr>
              <a:t>Who ensure Social Value is delivered?</a:t>
            </a:r>
          </a:p>
          <a:p>
            <a:pPr marL="285750" indent="-285750" eaLnBrk="1" fontAlgn="auto" hangingPunct="1">
              <a:spcBef>
                <a:spcPts val="0"/>
              </a:spcBef>
              <a:spcAft>
                <a:spcPts val="0"/>
              </a:spcAft>
              <a:buFont typeface="Arial" panose="020B0604020202020204" pitchFamily="34" charset="0"/>
              <a:buChar char="•"/>
              <a:defRPr/>
            </a:pPr>
            <a:endParaRPr lang="en-GB" b="1" dirty="0">
              <a:solidFill>
                <a:srgbClr val="25A798"/>
              </a:solidFill>
              <a:latin typeface="Tahoma" pitchFamily="34" charset="0"/>
              <a:cs typeface="Tahoma" pitchFamily="34" charset="0"/>
            </a:endParaRPr>
          </a:p>
          <a:p>
            <a:pPr marL="285750" indent="-285750" eaLnBrk="1" fontAlgn="auto" hangingPunct="1">
              <a:spcBef>
                <a:spcPts val="0"/>
              </a:spcBef>
              <a:spcAft>
                <a:spcPts val="0"/>
              </a:spcAft>
              <a:buFont typeface="Arial" panose="020B0604020202020204" pitchFamily="34" charset="0"/>
              <a:buChar char="•"/>
              <a:defRPr/>
            </a:pPr>
            <a:r>
              <a:rPr lang="en-GB" b="1" dirty="0">
                <a:solidFill>
                  <a:srgbClr val="25A798"/>
                </a:solidFill>
                <a:latin typeface="Tahoma" pitchFamily="34" charset="0"/>
                <a:cs typeface="Tahoma" pitchFamily="34" charset="0"/>
              </a:rPr>
              <a:t>What happens if the winning bidder doesn’t deliver their targets</a:t>
            </a:r>
            <a:r>
              <a:rPr lang="en-GB" dirty="0">
                <a:solidFill>
                  <a:srgbClr val="25A798"/>
                </a:solidFill>
                <a:latin typeface="Tahoma" pitchFamily="34" charset="0"/>
                <a:cs typeface="Tahoma" pitchFamily="34" charset="0"/>
              </a:rPr>
              <a:t>?</a:t>
            </a:r>
          </a:p>
          <a:p>
            <a:pPr eaLnBrk="1" fontAlgn="auto" hangingPunct="1">
              <a:spcBef>
                <a:spcPts val="0"/>
              </a:spcBef>
              <a:spcAft>
                <a:spcPts val="0"/>
              </a:spcAft>
              <a:defRPr/>
            </a:pPr>
            <a:endParaRPr lang="en-GB" dirty="0">
              <a:solidFill>
                <a:srgbClr val="25A798"/>
              </a:solidFill>
              <a:latin typeface="Tahoma" pitchFamily="34" charset="0"/>
              <a:cs typeface="Tahoma" pitchFamily="34" charset="0"/>
            </a:endParaRPr>
          </a:p>
          <a:p>
            <a:pPr eaLnBrk="1" fontAlgn="auto" hangingPunct="1">
              <a:spcBef>
                <a:spcPts val="0"/>
              </a:spcBef>
              <a:spcAft>
                <a:spcPts val="0"/>
              </a:spcAft>
              <a:defRPr/>
            </a:pPr>
            <a:r>
              <a:rPr lang="en-GB" b="1" dirty="0">
                <a:solidFill>
                  <a:srgbClr val="25A798"/>
                </a:solidFill>
                <a:latin typeface="Tahoma" pitchFamily="34" charset="0"/>
                <a:cs typeface="Tahoma" pitchFamily="34" charset="0"/>
              </a:rPr>
              <a:t>External</a:t>
            </a:r>
          </a:p>
          <a:p>
            <a:pPr eaLnBrk="1" fontAlgn="auto" hangingPunct="1">
              <a:spcBef>
                <a:spcPts val="0"/>
              </a:spcBef>
              <a:spcAft>
                <a:spcPts val="0"/>
              </a:spcAft>
              <a:defRPr/>
            </a:pPr>
            <a:endParaRPr lang="en-GB" dirty="0">
              <a:solidFill>
                <a:srgbClr val="25A798"/>
              </a:solidFill>
              <a:latin typeface="Tahoma" pitchFamily="34" charset="0"/>
              <a:cs typeface="Tahoma" pitchFamily="34" charset="0"/>
            </a:endParaRPr>
          </a:p>
          <a:p>
            <a:pPr marL="285750" indent="-285750" eaLnBrk="1" fontAlgn="auto" hangingPunct="1">
              <a:spcBef>
                <a:spcPts val="0"/>
              </a:spcBef>
              <a:spcAft>
                <a:spcPts val="0"/>
              </a:spcAft>
              <a:buFont typeface="Arial" panose="020B0604020202020204" pitchFamily="34" charset="0"/>
              <a:buChar char="•"/>
              <a:defRPr/>
            </a:pPr>
            <a:r>
              <a:rPr lang="en-GB" b="1" dirty="0">
                <a:solidFill>
                  <a:srgbClr val="25A798"/>
                </a:solidFill>
                <a:latin typeface="Tahoma" pitchFamily="34" charset="0"/>
                <a:cs typeface="Tahoma" pitchFamily="34" charset="0"/>
              </a:rPr>
              <a:t>What type of evidence do you require us to submit</a:t>
            </a:r>
          </a:p>
          <a:p>
            <a:pPr eaLnBrk="1" fontAlgn="auto" hangingPunct="1">
              <a:spcBef>
                <a:spcPts val="0"/>
              </a:spcBef>
              <a:spcAft>
                <a:spcPts val="0"/>
              </a:spcAft>
              <a:defRPr/>
            </a:pPr>
            <a:endParaRPr lang="en-GB" b="1" dirty="0">
              <a:solidFill>
                <a:srgbClr val="25A798"/>
              </a:solidFill>
              <a:latin typeface="Tahoma" pitchFamily="34" charset="0"/>
              <a:cs typeface="Tahoma" pitchFamily="34" charset="0"/>
            </a:endParaRPr>
          </a:p>
          <a:p>
            <a:pPr marL="285750" indent="-285750" eaLnBrk="1" fontAlgn="auto" hangingPunct="1">
              <a:spcBef>
                <a:spcPts val="0"/>
              </a:spcBef>
              <a:spcAft>
                <a:spcPts val="0"/>
              </a:spcAft>
              <a:buFont typeface="Arial" panose="020B0604020202020204" pitchFamily="34" charset="0"/>
              <a:buChar char="•"/>
              <a:defRPr/>
            </a:pPr>
            <a:r>
              <a:rPr lang="en-GB" b="1" dirty="0">
                <a:solidFill>
                  <a:srgbClr val="25A798"/>
                </a:solidFill>
                <a:latin typeface="Tahoma" pitchFamily="34" charset="0"/>
                <a:cs typeface="Tahoma" pitchFamily="34" charset="0"/>
              </a:rPr>
              <a:t>Are Social Value targets annual or total values </a:t>
            </a:r>
          </a:p>
          <a:p>
            <a:pPr marL="285750" indent="-285750" eaLnBrk="1" fontAlgn="auto" hangingPunct="1">
              <a:spcBef>
                <a:spcPts val="0"/>
              </a:spcBef>
              <a:spcAft>
                <a:spcPts val="0"/>
              </a:spcAft>
              <a:buFont typeface="Arial" panose="020B0604020202020204" pitchFamily="34" charset="0"/>
              <a:buChar char="•"/>
              <a:defRPr/>
            </a:pPr>
            <a:endParaRPr lang="en-GB" b="1" dirty="0">
              <a:solidFill>
                <a:srgbClr val="25A798"/>
              </a:solidFill>
              <a:latin typeface="Tahoma" pitchFamily="34" charset="0"/>
              <a:cs typeface="Tahoma" pitchFamily="34" charset="0"/>
            </a:endParaRPr>
          </a:p>
          <a:p>
            <a:pPr marL="285750" indent="-285750" eaLnBrk="1" fontAlgn="auto" hangingPunct="1">
              <a:spcBef>
                <a:spcPts val="0"/>
              </a:spcBef>
              <a:spcAft>
                <a:spcPts val="0"/>
              </a:spcAft>
              <a:buFont typeface="Arial" panose="020B0604020202020204" pitchFamily="34" charset="0"/>
              <a:buChar char="•"/>
              <a:defRPr/>
            </a:pPr>
            <a:r>
              <a:rPr lang="en-GB" b="1" dirty="0">
                <a:solidFill>
                  <a:srgbClr val="25A798"/>
                </a:solidFill>
                <a:latin typeface="Tahoma" pitchFamily="34" charset="0"/>
                <a:cs typeface="Tahoma" pitchFamily="34" charset="0"/>
              </a:rPr>
              <a:t>I’ve submitted TOMS pre covid pandemic that I cannot deliver.. What do I do? </a:t>
            </a:r>
          </a:p>
          <a:p>
            <a:pPr marL="285750" indent="-285750" eaLnBrk="1" fontAlgn="auto" hangingPunct="1">
              <a:spcBef>
                <a:spcPts val="0"/>
              </a:spcBef>
              <a:spcAft>
                <a:spcPts val="0"/>
              </a:spcAft>
              <a:buFont typeface="Arial" panose="020B0604020202020204" pitchFamily="34" charset="0"/>
              <a:buChar char="•"/>
              <a:defRPr/>
            </a:pPr>
            <a:endParaRPr lang="en-GB" b="1" dirty="0">
              <a:solidFill>
                <a:srgbClr val="25A798"/>
              </a:solidFill>
              <a:latin typeface="Tahoma" pitchFamily="34" charset="0"/>
              <a:cs typeface="Tahoma" pitchFamily="34" charset="0"/>
            </a:endParaRPr>
          </a:p>
          <a:p>
            <a:pPr eaLnBrk="1" fontAlgn="auto" hangingPunct="1">
              <a:spcBef>
                <a:spcPts val="0"/>
              </a:spcBef>
              <a:spcAft>
                <a:spcPts val="0"/>
              </a:spcAft>
              <a:defRPr/>
            </a:pPr>
            <a:endParaRPr lang="en-GB" dirty="0">
              <a:solidFill>
                <a:srgbClr val="25A798"/>
              </a:solidFill>
              <a:latin typeface="Tahoma" pitchFamily="34" charset="0"/>
              <a:cs typeface="Tahoma" pitchFamily="34" charset="0"/>
            </a:endParaRPr>
          </a:p>
          <a:p>
            <a:pPr eaLnBrk="1" fontAlgn="auto" hangingPunct="1">
              <a:spcBef>
                <a:spcPts val="0"/>
              </a:spcBef>
              <a:spcAft>
                <a:spcPts val="0"/>
              </a:spcAft>
              <a:defRPr/>
            </a:pPr>
            <a:endParaRPr lang="en-GB" dirty="0">
              <a:solidFill>
                <a:srgbClr val="25A798"/>
              </a:solidFill>
              <a:latin typeface="Tahoma" pitchFamily="34" charset="0"/>
              <a:cs typeface="Tahoma" pitchFamily="34" charset="0"/>
            </a:endParaRPr>
          </a:p>
        </p:txBody>
      </p:sp>
    </p:spTree>
    <p:extLst>
      <p:ext uri="{BB962C8B-B14F-4D97-AF65-F5344CB8AC3E}">
        <p14:creationId xmlns:p14="http://schemas.microsoft.com/office/powerpoint/2010/main" val="14452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064" y="299573"/>
            <a:ext cx="3888432" cy="584200"/>
          </a:xfrm>
          <a:prstGeom prst="rect">
            <a:avLst/>
          </a:prstGeom>
          <a:solidFill>
            <a:srgbClr val="25A798"/>
          </a:solidFill>
          <a:ln>
            <a:solidFill>
              <a:schemeClr val="accent5">
                <a:lumMod val="40000"/>
                <a:lumOff val="60000"/>
              </a:schemeClr>
            </a:solidFill>
          </a:ln>
        </p:spPr>
        <p:txBody>
          <a:bodyPr wrap="square">
            <a:spAutoFit/>
          </a:bodyPr>
          <a:lstStyle/>
          <a:p>
            <a:pPr algn="ctr">
              <a:defRPr/>
            </a:pPr>
            <a:r>
              <a:rPr lang="en-GB" sz="3200" b="1" dirty="0" smtClean="0">
                <a:solidFill>
                  <a:schemeClr val="bg1"/>
                </a:solidFill>
              </a:rPr>
              <a:t>Social Value</a:t>
            </a:r>
            <a:endParaRPr lang="en-GB" sz="3200" b="1" dirty="0">
              <a:solidFill>
                <a:schemeClr val="bg1"/>
              </a:solidFill>
            </a:endParaRPr>
          </a:p>
        </p:txBody>
      </p:sp>
      <p:pic>
        <p:nvPicPr>
          <p:cNvPr id="430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t="8701" r="3003" b="6033"/>
          <a:stretch>
            <a:fillRect/>
          </a:stretch>
        </p:blipFill>
        <p:spPr bwMode="auto">
          <a:xfrm>
            <a:off x="376238"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835"/>
          <a:stretch/>
        </p:blipFill>
        <p:spPr bwMode="auto">
          <a:xfrm>
            <a:off x="2746469" y="109538"/>
            <a:ext cx="2041555" cy="106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2276872"/>
            <a:ext cx="7416824" cy="2382191"/>
          </a:xfrm>
          <a:prstGeom prst="rect">
            <a:avLst/>
          </a:prstGeom>
        </p:spPr>
        <p:txBody>
          <a:bodyPr wrap="square">
            <a:spAutoFit/>
          </a:bodyPr>
          <a:lstStyle/>
          <a:p>
            <a:pPr algn="ctr">
              <a:spcBef>
                <a:spcPct val="20000"/>
              </a:spcBef>
              <a:spcAft>
                <a:spcPts val="0"/>
              </a:spcAft>
            </a:pPr>
            <a:endParaRPr lang="en-GB" sz="2400" b="1" dirty="0" smtClean="0">
              <a:solidFill>
                <a:srgbClr val="25A798"/>
              </a:solidFill>
              <a:latin typeface="Tahoma" pitchFamily="34" charset="0"/>
              <a:cs typeface="Tahoma" pitchFamily="34" charset="0"/>
            </a:endParaRPr>
          </a:p>
          <a:p>
            <a:pPr algn="ctr">
              <a:spcBef>
                <a:spcPct val="20000"/>
              </a:spcBef>
              <a:spcAft>
                <a:spcPts val="0"/>
              </a:spcAft>
            </a:pPr>
            <a:r>
              <a:rPr lang="en-GB" sz="2400" b="1" dirty="0" smtClean="0">
                <a:solidFill>
                  <a:srgbClr val="25A798"/>
                </a:solidFill>
                <a:latin typeface="Tahoma" pitchFamily="34" charset="0"/>
                <a:cs typeface="Tahoma" pitchFamily="34" charset="0"/>
              </a:rPr>
              <a:t>Here </a:t>
            </a:r>
            <a:r>
              <a:rPr lang="en-GB" sz="2400" b="1" dirty="0">
                <a:solidFill>
                  <a:srgbClr val="25A798"/>
                </a:solidFill>
                <a:latin typeface="Tahoma" pitchFamily="34" charset="0"/>
                <a:cs typeface="Tahoma" pitchFamily="34" charset="0"/>
              </a:rPr>
              <a:t>is a short video which will demonstrate how to navigate and use the portal hopefully of some use!</a:t>
            </a:r>
          </a:p>
          <a:p>
            <a:pPr algn="ctr"/>
            <a:endParaRPr lang="en-GB" sz="2400" dirty="0" smtClean="0">
              <a:ea typeface="Calibri"/>
              <a:cs typeface="Consolas"/>
            </a:endParaRPr>
          </a:p>
          <a:p>
            <a:pPr algn="ctr">
              <a:spcAft>
                <a:spcPts val="0"/>
              </a:spcAft>
            </a:pPr>
            <a:r>
              <a:rPr lang="en-GB" sz="2400" u="sng" dirty="0" smtClean="0">
                <a:solidFill>
                  <a:srgbClr val="0000FF"/>
                </a:solidFill>
                <a:latin typeface="Tahoma" panose="020B0604030504040204" pitchFamily="34" charset="0"/>
                <a:ea typeface="Tahoma" panose="020B0604030504040204" pitchFamily="34" charset="0"/>
                <a:cs typeface="Tahoma" panose="020B0604030504040204" pitchFamily="34" charset="0"/>
                <a:hlinkClick r:id="rId5"/>
              </a:rPr>
              <a:t>https://www.youtube.com/watch?v=zVTQITBqu8s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a:spLocks noChangeArrowheads="1"/>
          </p:cNvSpPr>
          <p:nvPr/>
        </p:nvSpPr>
        <p:spPr bwMode="auto">
          <a:xfrm>
            <a:off x="563800" y="1412776"/>
            <a:ext cx="81375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eaLnBrk="1" hangingPunct="1">
              <a:spcBef>
                <a:spcPct val="0"/>
              </a:spcBef>
              <a:buNone/>
            </a:pPr>
            <a:r>
              <a:rPr lang="en-GB" altLang="en-US" sz="1600" b="1" dirty="0" smtClean="0">
                <a:solidFill>
                  <a:srgbClr val="25A798"/>
                </a:solidFill>
                <a:latin typeface="Tahoma" pitchFamily="34" charset="0"/>
                <a:cs typeface="Tahoma" pitchFamily="34" charset="0"/>
              </a:rPr>
              <a:t>Resources</a:t>
            </a:r>
            <a:endParaRPr lang="en-GB" altLang="en-US" sz="1800" b="1" dirty="0">
              <a:solidFill>
                <a:srgbClr val="25A798"/>
              </a:solidFill>
              <a:latin typeface="Tahoma" pitchFamily="34" charset="0"/>
              <a:cs typeface="Tahoma" pitchFamily="34" charset="0"/>
            </a:endParaRPr>
          </a:p>
          <a:p>
            <a:pPr algn="just" eaLnBrk="1" hangingPunct="1">
              <a:spcBef>
                <a:spcPct val="0"/>
              </a:spcBef>
              <a:buNone/>
            </a:pPr>
            <a:endParaRPr lang="en-GB" altLang="en-US" sz="1800" b="1" dirty="0">
              <a:solidFill>
                <a:srgbClr val="25A798"/>
              </a:solidFill>
              <a:latin typeface="Tahoma" pitchFamily="34" charset="0"/>
              <a:cs typeface="Tahoma" pitchFamily="34" charset="0"/>
            </a:endParaRPr>
          </a:p>
        </p:txBody>
      </p:sp>
    </p:spTree>
    <p:extLst>
      <p:ext uri="{BB962C8B-B14F-4D97-AF65-F5344CB8AC3E}">
        <p14:creationId xmlns:p14="http://schemas.microsoft.com/office/powerpoint/2010/main" val="1133333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9863" y="3573463"/>
            <a:ext cx="6337300" cy="584200"/>
          </a:xfrm>
          <a:prstGeom prst="rect">
            <a:avLst/>
          </a:prstGeom>
          <a:solidFill>
            <a:srgbClr val="25A798"/>
          </a:solidFill>
          <a:ln>
            <a:solidFill>
              <a:schemeClr val="accent5">
                <a:lumMod val="40000"/>
                <a:lumOff val="60000"/>
              </a:schemeClr>
            </a:solidFill>
          </a:ln>
        </p:spPr>
        <p:txBody>
          <a:bodyPr>
            <a:spAutoFit/>
          </a:bodyPr>
          <a:lstStyle/>
          <a:p>
            <a:pPr algn="ctr">
              <a:defRPr/>
            </a:pPr>
            <a:r>
              <a:rPr lang="en-GB" sz="3200" b="1" dirty="0">
                <a:solidFill>
                  <a:schemeClr val="bg1"/>
                </a:solidFill>
              </a:rPr>
              <a:t>Any Questions</a:t>
            </a:r>
          </a:p>
        </p:txBody>
      </p:sp>
      <p:pic>
        <p:nvPicPr>
          <p:cNvPr id="48131" name="Picture 14"/>
          <p:cNvPicPr>
            <a:picLocks noChangeAspect="1" noChangeArrowheads="1"/>
          </p:cNvPicPr>
          <p:nvPr/>
        </p:nvPicPr>
        <p:blipFill>
          <a:blip r:embed="rId3">
            <a:extLst>
              <a:ext uri="{28A0092B-C50C-407E-A947-70E740481C1C}">
                <a14:useLocalDpi xmlns:a14="http://schemas.microsoft.com/office/drawing/2010/main" val="0"/>
              </a:ext>
            </a:extLst>
          </a:blip>
          <a:srcRect t="8701" r="3003" b="6033"/>
          <a:stretch>
            <a:fillRect/>
          </a:stretch>
        </p:blipFill>
        <p:spPr bwMode="auto">
          <a:xfrm>
            <a:off x="2339975" y="1052513"/>
            <a:ext cx="42576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2"/>
          <p:cNvSpPr txBox="1">
            <a:spLocks noChangeArrowheads="1"/>
          </p:cNvSpPr>
          <p:nvPr/>
        </p:nvSpPr>
        <p:spPr bwMode="auto">
          <a:xfrm>
            <a:off x="2419350" y="3108325"/>
            <a:ext cx="3889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GB" altLang="en-US" sz="1800" u="sng"/>
              <a:t>www.star-procurement.gov.uk</a:t>
            </a:r>
            <a:endParaRPr lang="en-GB" altLang="en-US" sz="1800"/>
          </a:p>
        </p:txBody>
      </p:sp>
    </p:spTree>
    <p:extLst>
      <p:ext uri="{BB962C8B-B14F-4D97-AF65-F5344CB8AC3E}">
        <p14:creationId xmlns:p14="http://schemas.microsoft.com/office/powerpoint/2010/main" val="3781368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8024" y="299573"/>
            <a:ext cx="4248472" cy="584200"/>
          </a:xfrm>
          <a:prstGeom prst="rect">
            <a:avLst/>
          </a:prstGeom>
          <a:solidFill>
            <a:srgbClr val="25A798"/>
          </a:solidFill>
          <a:ln>
            <a:solidFill>
              <a:schemeClr val="accent5">
                <a:lumMod val="40000"/>
                <a:lumOff val="60000"/>
              </a:schemeClr>
            </a:solidFill>
          </a:ln>
        </p:spPr>
        <p:txBody>
          <a:bodyPr wrap="square">
            <a:spAutoFit/>
          </a:bodyPr>
          <a:lstStyle/>
          <a:p>
            <a:pPr algn="ctr">
              <a:defRPr/>
            </a:pPr>
            <a:r>
              <a:rPr lang="en-GB" sz="3200" b="1" dirty="0" smtClean="0">
                <a:solidFill>
                  <a:schemeClr val="bg1"/>
                </a:solidFill>
              </a:rPr>
              <a:t>Social Value</a:t>
            </a:r>
            <a:endParaRPr lang="en-GB" sz="3200" b="1" dirty="0">
              <a:solidFill>
                <a:schemeClr val="bg1"/>
              </a:solidFill>
            </a:endParaRPr>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t="8701" r="3003" b="6033"/>
          <a:stretch>
            <a:fillRect/>
          </a:stretch>
        </p:blipFill>
        <p:spPr bwMode="auto">
          <a:xfrm>
            <a:off x="376238"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835"/>
          <a:stretch/>
        </p:blipFill>
        <p:spPr bwMode="auto">
          <a:xfrm>
            <a:off x="2746469" y="109538"/>
            <a:ext cx="2041555" cy="106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520" y="1368633"/>
            <a:ext cx="8807524" cy="6124754"/>
          </a:xfrm>
          <a:prstGeom prst="rect">
            <a:avLst/>
          </a:prstGeom>
          <a:noFill/>
        </p:spPr>
        <p:txBody>
          <a:bodyPr wrap="square" rtlCol="0">
            <a:spAutoFit/>
          </a:bodyPr>
          <a:lstStyle/>
          <a:p>
            <a:pPr marL="504000" indent="-457200">
              <a:lnSpc>
                <a:spcPct val="130000"/>
              </a:lnSpc>
              <a:buFont typeface="+mj-lt"/>
              <a:buAutoNum type="arabicPeriod"/>
            </a:pPr>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The Social Value Portal</a:t>
            </a:r>
          </a:p>
          <a:p>
            <a:pPr marL="504000" indent="-457200">
              <a:lnSpc>
                <a:spcPct val="130000"/>
              </a:lnSpc>
              <a:buFont typeface="+mj-lt"/>
              <a:buAutoNum type="arabicPeriod"/>
            </a:pPr>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Social Value Submission</a:t>
            </a:r>
          </a:p>
          <a:p>
            <a:pPr marL="504000" indent="-457200">
              <a:lnSpc>
                <a:spcPct val="130000"/>
              </a:lnSpc>
              <a:buFont typeface="+mj-lt"/>
              <a:buAutoNum type="arabicPeriod"/>
            </a:pPr>
            <a:r>
              <a:rPr lang="en-GB" sz="2000" b="1" dirty="0">
                <a:solidFill>
                  <a:srgbClr val="25A798"/>
                </a:solidFill>
                <a:latin typeface="Tahoma" panose="020B0604030504040204" pitchFamily="34" charset="0"/>
                <a:ea typeface="Tahoma" panose="020B0604030504040204" pitchFamily="34" charset="0"/>
                <a:cs typeface="Tahoma" panose="020B0604030504040204" pitchFamily="34" charset="0"/>
              </a:rPr>
              <a:t>Themes, Outcomes &amp; Measures (TOMS)</a:t>
            </a:r>
          </a:p>
          <a:p>
            <a:pPr marL="504000" indent="-457200">
              <a:lnSpc>
                <a:spcPct val="130000"/>
              </a:lnSpc>
              <a:buFont typeface="+mj-lt"/>
              <a:buAutoNum type="arabicPeriod"/>
            </a:pPr>
            <a:r>
              <a:rPr lang="en-GB" sz="2000" b="1" dirty="0">
                <a:solidFill>
                  <a:srgbClr val="25A798"/>
                </a:solidFill>
                <a:latin typeface="Tahoma" panose="020B0604030504040204" pitchFamily="34" charset="0"/>
                <a:ea typeface="Tahoma" panose="020B0604030504040204" pitchFamily="34" charset="0"/>
                <a:cs typeface="Tahoma" panose="020B0604030504040204" pitchFamily="34" charset="0"/>
              </a:rPr>
              <a:t>Examples of Delivery</a:t>
            </a:r>
          </a:p>
          <a:p>
            <a:pPr marL="504000" indent="-457200">
              <a:lnSpc>
                <a:spcPct val="130000"/>
              </a:lnSpc>
              <a:buFont typeface="+mj-lt"/>
              <a:buAutoNum type="arabicPeriod"/>
            </a:pPr>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Qualitative Response</a:t>
            </a:r>
          </a:p>
          <a:p>
            <a:pPr marL="504000" indent="-457200">
              <a:lnSpc>
                <a:spcPct val="130000"/>
              </a:lnSpc>
              <a:buFont typeface="+mj-lt"/>
              <a:buAutoNum type="arabicPeriod"/>
            </a:pPr>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GM Social Value Framework</a:t>
            </a:r>
          </a:p>
          <a:p>
            <a:pPr marL="504000" indent="-457200">
              <a:lnSpc>
                <a:spcPct val="130000"/>
              </a:lnSpc>
              <a:buFont typeface="+mj-lt"/>
              <a:buAutoNum type="arabicPeriod"/>
            </a:pPr>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Local Priorities</a:t>
            </a:r>
          </a:p>
          <a:p>
            <a:pPr marL="504000" indent="-457200">
              <a:lnSpc>
                <a:spcPct val="130000"/>
              </a:lnSpc>
              <a:buFont typeface="+mj-lt"/>
              <a:buAutoNum type="arabicPeriod"/>
            </a:pPr>
            <a:r>
              <a:rPr lang="en-GB" sz="2000" b="1" dirty="0">
                <a:solidFill>
                  <a:srgbClr val="25A798"/>
                </a:solidFill>
                <a:latin typeface="Tahoma" panose="020B0604030504040204" pitchFamily="34" charset="0"/>
                <a:ea typeface="Tahoma" panose="020B0604030504040204" pitchFamily="34" charset="0"/>
                <a:cs typeface="Tahoma" panose="020B0604030504040204" pitchFamily="34" charset="0"/>
              </a:rPr>
              <a:t>Contract Management </a:t>
            </a:r>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Process</a:t>
            </a:r>
          </a:p>
          <a:p>
            <a:pPr marL="504000" indent="-457200">
              <a:lnSpc>
                <a:spcPct val="130000"/>
              </a:lnSpc>
              <a:buFont typeface="+mj-lt"/>
              <a:buAutoNum type="arabicPeriod"/>
            </a:pPr>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Do’s &amp; Don’ts</a:t>
            </a:r>
          </a:p>
          <a:p>
            <a:pPr marL="504000" indent="-457200">
              <a:lnSpc>
                <a:spcPct val="130000"/>
              </a:lnSpc>
              <a:buFont typeface="+mj-lt"/>
              <a:buAutoNum type="arabicPeriod"/>
            </a:pPr>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FAQ’s/Top Tips</a:t>
            </a:r>
          </a:p>
          <a:p>
            <a:pPr marL="504000" indent="-457200">
              <a:lnSpc>
                <a:spcPct val="130000"/>
              </a:lnSpc>
              <a:buFont typeface="+mj-lt"/>
              <a:buAutoNum type="arabicPeriod"/>
            </a:pPr>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Resources</a:t>
            </a:r>
          </a:p>
          <a:p>
            <a:pPr marL="504000" indent="-457200">
              <a:lnSpc>
                <a:spcPct val="130000"/>
              </a:lnSpc>
              <a:buFont typeface="+mj-lt"/>
              <a:buAutoNum type="arabicPeriod"/>
            </a:pPr>
            <a:r>
              <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rPr>
              <a:t>Any Questions</a:t>
            </a:r>
          </a:p>
          <a:p>
            <a:pPr marL="457200" indent="-457200">
              <a:lnSpc>
                <a:spcPct val="150000"/>
              </a:lnSpc>
              <a:buFont typeface="+mj-lt"/>
              <a:buAutoNum type="arabicPeriod"/>
            </a:pPr>
            <a:endPar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endParaRPr lang="en-GB" sz="2000" b="1" dirty="0">
              <a:solidFill>
                <a:srgbClr val="25A798"/>
              </a:solidFill>
              <a:latin typeface="Tahoma" panose="020B0604030504040204" pitchFamily="34" charset="0"/>
              <a:ea typeface="Tahoma" panose="020B0604030504040204" pitchFamily="34" charset="0"/>
              <a:cs typeface="Tahoma" panose="020B0604030504040204" pitchFamily="34" charset="0"/>
            </a:endParaRPr>
          </a:p>
          <a:p>
            <a:endParaRPr lang="en-GB" sz="2000" b="1" dirty="0" smtClean="0">
              <a:solidFill>
                <a:srgbClr val="25A798"/>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123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064" y="299573"/>
            <a:ext cx="3888432" cy="584200"/>
          </a:xfrm>
          <a:prstGeom prst="rect">
            <a:avLst/>
          </a:prstGeom>
          <a:solidFill>
            <a:srgbClr val="25A798"/>
          </a:solidFill>
          <a:ln>
            <a:solidFill>
              <a:schemeClr val="accent5">
                <a:lumMod val="40000"/>
                <a:lumOff val="60000"/>
              </a:schemeClr>
            </a:solidFill>
          </a:ln>
        </p:spPr>
        <p:txBody>
          <a:bodyPr wrap="square">
            <a:spAutoFit/>
          </a:bodyPr>
          <a:lstStyle/>
          <a:p>
            <a:pPr algn="ctr">
              <a:defRPr/>
            </a:pPr>
            <a:r>
              <a:rPr lang="en-GB" sz="3200" b="1" dirty="0" smtClean="0">
                <a:solidFill>
                  <a:schemeClr val="bg1"/>
                </a:solidFill>
              </a:rPr>
              <a:t>Social Value</a:t>
            </a:r>
            <a:endParaRPr lang="en-GB" sz="3200" b="1" dirty="0">
              <a:solidFill>
                <a:schemeClr val="bg1"/>
              </a:solidFill>
            </a:endParaRPr>
          </a:p>
        </p:txBody>
      </p:sp>
      <p:pic>
        <p:nvPicPr>
          <p:cNvPr id="430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t="8701" r="3003" b="6033"/>
          <a:stretch>
            <a:fillRect/>
          </a:stretch>
        </p:blipFill>
        <p:spPr bwMode="auto">
          <a:xfrm>
            <a:off x="376238"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563800" y="1628800"/>
            <a:ext cx="813752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eaLnBrk="1" hangingPunct="1">
              <a:spcBef>
                <a:spcPct val="0"/>
              </a:spcBef>
              <a:buNone/>
            </a:pPr>
            <a:r>
              <a:rPr lang="en-GB" altLang="en-US" sz="1800" b="1" dirty="0" smtClean="0">
                <a:solidFill>
                  <a:srgbClr val="25A798"/>
                </a:solidFill>
                <a:latin typeface="Tahoma" pitchFamily="34" charset="0"/>
                <a:cs typeface="Tahoma" pitchFamily="34" charset="0"/>
              </a:rPr>
              <a:t>The Social Value Portal:</a:t>
            </a:r>
          </a:p>
          <a:p>
            <a:pPr marL="285750" indent="-285750" algn="just" eaLnBrk="1" hangingPunct="1">
              <a:spcBef>
                <a:spcPct val="0"/>
              </a:spcBef>
            </a:pPr>
            <a:endParaRPr lang="en-GB" altLang="en-US" sz="1800" b="1" dirty="0">
              <a:solidFill>
                <a:srgbClr val="25A798"/>
              </a:solidFill>
              <a:latin typeface="Tahoma" pitchFamily="34" charset="0"/>
              <a:cs typeface="Tahoma" pitchFamily="34" charset="0"/>
            </a:endParaRPr>
          </a:p>
          <a:p>
            <a:pPr marL="285750" indent="-285750" algn="just" eaLnBrk="1" hangingPunct="1">
              <a:spcBef>
                <a:spcPct val="0"/>
              </a:spcBef>
            </a:pPr>
            <a:r>
              <a:rPr lang="en-GB" altLang="en-US" sz="1800" b="1" dirty="0" smtClean="0">
                <a:solidFill>
                  <a:srgbClr val="25A798"/>
                </a:solidFill>
                <a:latin typeface="Tahoma" pitchFamily="34" charset="0"/>
                <a:cs typeface="Tahoma" pitchFamily="34" charset="0"/>
              </a:rPr>
              <a:t>An accounting methodology for measuring the benefits of SV. </a:t>
            </a:r>
          </a:p>
          <a:p>
            <a:pPr algn="just" eaLnBrk="1" hangingPunct="1">
              <a:spcBef>
                <a:spcPct val="0"/>
              </a:spcBef>
              <a:buNone/>
            </a:pPr>
            <a:endParaRPr lang="en-GB" altLang="en-US" sz="1800" b="1" dirty="0" smtClean="0">
              <a:solidFill>
                <a:srgbClr val="25A798"/>
              </a:solidFill>
              <a:latin typeface="Tahoma" pitchFamily="34" charset="0"/>
              <a:cs typeface="Tahoma" pitchFamily="34" charset="0"/>
            </a:endParaRPr>
          </a:p>
          <a:p>
            <a:pPr marL="285750" indent="-285750" algn="just" eaLnBrk="1" hangingPunct="1">
              <a:spcBef>
                <a:spcPct val="0"/>
              </a:spcBef>
            </a:pPr>
            <a:r>
              <a:rPr lang="en-GB" altLang="en-US" sz="1800" b="1" dirty="0" smtClean="0">
                <a:solidFill>
                  <a:srgbClr val="25A798"/>
                </a:solidFill>
                <a:latin typeface="Tahoma" pitchFamily="34" charset="0"/>
                <a:cs typeface="Tahoma" pitchFamily="34" charset="0"/>
              </a:rPr>
              <a:t>Provides a contract management tool to manage SV throughout the life of the contract.</a:t>
            </a:r>
          </a:p>
          <a:p>
            <a:pPr algn="just" eaLnBrk="1" hangingPunct="1">
              <a:spcBef>
                <a:spcPct val="0"/>
              </a:spcBef>
              <a:buNone/>
            </a:pPr>
            <a:endParaRPr lang="en-GB" altLang="en-US" sz="1800" b="1" dirty="0" smtClean="0">
              <a:solidFill>
                <a:srgbClr val="25A798"/>
              </a:solidFill>
              <a:latin typeface="Tahoma" pitchFamily="34" charset="0"/>
              <a:cs typeface="Tahoma" pitchFamily="34" charset="0"/>
            </a:endParaRPr>
          </a:p>
          <a:p>
            <a:pPr marL="285750" indent="-285750" algn="just" eaLnBrk="1" hangingPunct="1">
              <a:spcBef>
                <a:spcPct val="0"/>
              </a:spcBef>
            </a:pPr>
            <a:r>
              <a:rPr lang="en-GB" altLang="en-US" sz="1800" b="1" dirty="0" smtClean="0">
                <a:solidFill>
                  <a:srgbClr val="25A798"/>
                </a:solidFill>
                <a:latin typeface="Tahoma" pitchFamily="34" charset="0"/>
                <a:cs typeface="Tahoma" pitchFamily="34" charset="0"/>
              </a:rPr>
              <a:t>Enables the contractor to evidence their outcomes live on the portal - for future bidding/case studies.</a:t>
            </a:r>
          </a:p>
          <a:p>
            <a:pPr algn="just" eaLnBrk="1" hangingPunct="1">
              <a:spcBef>
                <a:spcPct val="0"/>
              </a:spcBef>
              <a:buNone/>
            </a:pPr>
            <a:endParaRPr lang="en-GB" altLang="en-US" sz="1800" b="1" dirty="0" smtClean="0">
              <a:solidFill>
                <a:srgbClr val="25A798"/>
              </a:solidFill>
              <a:latin typeface="Tahoma" pitchFamily="34" charset="0"/>
              <a:cs typeface="Tahoma" pitchFamily="34" charset="0"/>
            </a:endParaRPr>
          </a:p>
          <a:p>
            <a:pPr marL="285750" indent="-285750" algn="just" eaLnBrk="1" hangingPunct="1">
              <a:spcBef>
                <a:spcPct val="0"/>
              </a:spcBef>
            </a:pPr>
            <a:r>
              <a:rPr lang="en-GB" altLang="en-US" sz="1800" b="1" dirty="0" smtClean="0">
                <a:solidFill>
                  <a:srgbClr val="25A798"/>
                </a:solidFill>
                <a:latin typeface="Tahoma" pitchFamily="34" charset="0"/>
                <a:cs typeface="Tahoma" pitchFamily="34" charset="0"/>
              </a:rPr>
              <a:t>Converts commitments into metrics to demonstrate value / impact to communities.</a:t>
            </a:r>
          </a:p>
          <a:p>
            <a:pPr algn="just" eaLnBrk="1" hangingPunct="1">
              <a:spcBef>
                <a:spcPct val="0"/>
              </a:spcBef>
              <a:buNone/>
            </a:pPr>
            <a:endParaRPr lang="en-GB" altLang="en-US" sz="1800" b="1" dirty="0" smtClean="0">
              <a:solidFill>
                <a:srgbClr val="25A798"/>
              </a:solidFill>
              <a:latin typeface="Tahoma" pitchFamily="34" charset="0"/>
              <a:cs typeface="Tahoma" pitchFamily="34" charset="0"/>
            </a:endParaRPr>
          </a:p>
          <a:p>
            <a:pPr marL="285750" indent="-285750" algn="just" eaLnBrk="1" hangingPunct="1">
              <a:spcBef>
                <a:spcPct val="0"/>
              </a:spcBef>
            </a:pPr>
            <a:r>
              <a:rPr lang="en-GB" altLang="en-US" sz="1800" b="1" dirty="0" smtClean="0">
                <a:solidFill>
                  <a:srgbClr val="25A798"/>
                </a:solidFill>
                <a:latin typeface="Tahoma" pitchFamily="34" charset="0"/>
                <a:cs typeface="Tahoma" pitchFamily="34" charset="0"/>
              </a:rPr>
              <a:t>The measurements link to Themes, Outcomes and Measures (TOMs) - a nationally developed tool. </a:t>
            </a:r>
          </a:p>
          <a:p>
            <a:pPr algn="just" eaLnBrk="1" hangingPunct="1">
              <a:spcBef>
                <a:spcPct val="0"/>
              </a:spcBef>
              <a:buNone/>
            </a:pPr>
            <a:endParaRPr lang="en-GB" altLang="en-US" sz="1800" b="1" dirty="0">
              <a:solidFill>
                <a:srgbClr val="25A798"/>
              </a:solidFill>
              <a:latin typeface="Tahoma" pitchFamily="34" charset="0"/>
              <a:cs typeface="Tahoma" pitchFamily="34" charset="0"/>
            </a:endParaRPr>
          </a:p>
          <a:p>
            <a:pPr algn="just" eaLnBrk="1" hangingPunct="1">
              <a:spcBef>
                <a:spcPct val="0"/>
              </a:spcBef>
              <a:buNone/>
            </a:pPr>
            <a:endParaRPr lang="en-GB" altLang="en-US" sz="1800" b="1" dirty="0">
              <a:solidFill>
                <a:srgbClr val="25A798"/>
              </a:solidFill>
              <a:latin typeface="Tahoma" pitchFamily="34" charset="0"/>
              <a:cs typeface="Tahoma" pitchFamily="34" charset="0"/>
            </a:endParaRPr>
          </a:p>
        </p:txBody>
      </p:sp>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835"/>
          <a:stretch/>
        </p:blipFill>
        <p:spPr bwMode="auto">
          <a:xfrm>
            <a:off x="2746469" y="109538"/>
            <a:ext cx="2041555" cy="106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39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064" y="299573"/>
            <a:ext cx="3888432" cy="584200"/>
          </a:xfrm>
          <a:prstGeom prst="rect">
            <a:avLst/>
          </a:prstGeom>
          <a:solidFill>
            <a:srgbClr val="25A798"/>
          </a:solidFill>
          <a:ln>
            <a:solidFill>
              <a:schemeClr val="accent5">
                <a:lumMod val="40000"/>
                <a:lumOff val="60000"/>
              </a:schemeClr>
            </a:solidFill>
          </a:ln>
        </p:spPr>
        <p:txBody>
          <a:bodyPr wrap="square">
            <a:spAutoFit/>
          </a:bodyPr>
          <a:lstStyle/>
          <a:p>
            <a:pPr algn="ctr">
              <a:defRPr/>
            </a:pPr>
            <a:r>
              <a:rPr lang="en-GB" sz="3200" b="1" dirty="0" smtClean="0">
                <a:solidFill>
                  <a:schemeClr val="bg1"/>
                </a:solidFill>
              </a:rPr>
              <a:t>Social Value</a:t>
            </a:r>
            <a:endParaRPr lang="en-GB" sz="3200" b="1" dirty="0">
              <a:solidFill>
                <a:schemeClr val="bg1"/>
              </a:solidFill>
            </a:endParaRPr>
          </a:p>
        </p:txBody>
      </p:sp>
      <p:pic>
        <p:nvPicPr>
          <p:cNvPr id="430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t="8701" r="3003" b="6033"/>
          <a:stretch>
            <a:fillRect/>
          </a:stretch>
        </p:blipFill>
        <p:spPr bwMode="auto">
          <a:xfrm>
            <a:off x="376238"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563800" y="1412776"/>
            <a:ext cx="813752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eaLnBrk="1" hangingPunct="1">
              <a:spcBef>
                <a:spcPct val="0"/>
              </a:spcBef>
              <a:buNone/>
            </a:pPr>
            <a:r>
              <a:rPr lang="en-GB" altLang="en-US" sz="1800" b="1" dirty="0" smtClean="0">
                <a:solidFill>
                  <a:srgbClr val="25A798"/>
                </a:solidFill>
                <a:latin typeface="Tahoma" pitchFamily="34" charset="0"/>
                <a:cs typeface="Tahoma" pitchFamily="34" charset="0"/>
              </a:rPr>
              <a:t>Social Value Submission</a:t>
            </a:r>
          </a:p>
          <a:p>
            <a:pPr algn="just" eaLnBrk="1" hangingPunct="1">
              <a:spcBef>
                <a:spcPct val="0"/>
              </a:spcBef>
              <a:buNone/>
            </a:pPr>
            <a:endParaRPr lang="en-GB" altLang="en-US" sz="1800" b="1" dirty="0">
              <a:solidFill>
                <a:srgbClr val="25A798"/>
              </a:solidFill>
              <a:latin typeface="Tahoma" pitchFamily="34" charset="0"/>
              <a:cs typeface="Tahoma" pitchFamily="34" charset="0"/>
            </a:endParaRPr>
          </a:p>
          <a:p>
            <a:pPr algn="just" eaLnBrk="1" hangingPunct="1">
              <a:spcBef>
                <a:spcPct val="0"/>
              </a:spcBef>
              <a:buNone/>
            </a:pPr>
            <a:r>
              <a:rPr lang="en-GB" altLang="en-US" sz="1800" b="1" dirty="0" smtClean="0">
                <a:solidFill>
                  <a:srgbClr val="25A798"/>
                </a:solidFill>
                <a:latin typeface="Tahoma" pitchFamily="34" charset="0"/>
                <a:cs typeface="Tahoma" pitchFamily="34" charset="0"/>
              </a:rPr>
              <a:t>Bidders are required to complete the following as part of their tender submission:</a:t>
            </a:r>
          </a:p>
          <a:p>
            <a:pPr algn="just" eaLnBrk="1" hangingPunct="1">
              <a:spcBef>
                <a:spcPct val="0"/>
              </a:spcBef>
              <a:buNone/>
            </a:pPr>
            <a:endParaRPr lang="en-GB" altLang="en-US" sz="1800" b="1" dirty="0" smtClean="0">
              <a:solidFill>
                <a:srgbClr val="25A798"/>
              </a:solidFill>
              <a:latin typeface="Tahoma" pitchFamily="34" charset="0"/>
              <a:cs typeface="Tahoma" pitchFamily="34" charset="0"/>
            </a:endParaRPr>
          </a:p>
          <a:p>
            <a:pPr marL="285750" indent="-285750" algn="just" eaLnBrk="1" hangingPunct="1">
              <a:spcBef>
                <a:spcPct val="0"/>
              </a:spcBef>
            </a:pPr>
            <a:r>
              <a:rPr lang="en-GB" altLang="en-US" sz="1800" dirty="0" smtClean="0">
                <a:solidFill>
                  <a:srgbClr val="25A798"/>
                </a:solidFill>
                <a:latin typeface="Tahoma" pitchFamily="34" charset="0"/>
                <a:cs typeface="Tahoma" pitchFamily="34" charset="0"/>
              </a:rPr>
              <a:t>A quantified Social Value proposal; and</a:t>
            </a:r>
          </a:p>
          <a:p>
            <a:pPr marL="285750" indent="-285750" algn="just" eaLnBrk="1" hangingPunct="1">
              <a:spcBef>
                <a:spcPct val="0"/>
              </a:spcBef>
            </a:pPr>
            <a:r>
              <a:rPr lang="en-GB" altLang="en-US" sz="1800" dirty="0" smtClean="0">
                <a:solidFill>
                  <a:srgbClr val="25A798"/>
                </a:solidFill>
                <a:latin typeface="Tahoma" pitchFamily="34" charset="0"/>
                <a:cs typeface="Tahoma" pitchFamily="34" charset="0"/>
              </a:rPr>
              <a:t>A qualitative (method) statement</a:t>
            </a:r>
          </a:p>
          <a:p>
            <a:pPr marL="285750" indent="-285750" algn="just" eaLnBrk="1" hangingPunct="1">
              <a:spcBef>
                <a:spcPct val="0"/>
              </a:spcBef>
            </a:pPr>
            <a:r>
              <a:rPr lang="en-GB" altLang="en-US" sz="1800" dirty="0" smtClean="0">
                <a:solidFill>
                  <a:srgbClr val="25A798"/>
                </a:solidFill>
                <a:latin typeface="Tahoma" pitchFamily="34" charset="0"/>
                <a:cs typeface="Tahoma" pitchFamily="34" charset="0"/>
              </a:rPr>
              <a:t>Thematic Approach</a:t>
            </a:r>
          </a:p>
          <a:p>
            <a:pPr marL="285750" indent="-285750" algn="just" eaLnBrk="1" hangingPunct="1">
              <a:spcBef>
                <a:spcPct val="0"/>
              </a:spcBef>
            </a:pPr>
            <a:r>
              <a:rPr lang="en-GB" altLang="en-US" sz="1800" dirty="0" smtClean="0">
                <a:solidFill>
                  <a:srgbClr val="25A798"/>
                </a:solidFill>
                <a:latin typeface="Tahoma" pitchFamily="34" charset="0"/>
                <a:cs typeface="Tahoma" pitchFamily="34" charset="0"/>
              </a:rPr>
              <a:t>Delivery Capability</a:t>
            </a:r>
          </a:p>
          <a:p>
            <a:pPr marL="285750" indent="-285750" algn="just" eaLnBrk="1" hangingPunct="1">
              <a:spcBef>
                <a:spcPct val="0"/>
              </a:spcBef>
            </a:pPr>
            <a:r>
              <a:rPr lang="en-GB" altLang="en-US" sz="1800" dirty="0" smtClean="0">
                <a:solidFill>
                  <a:srgbClr val="25A798"/>
                </a:solidFill>
                <a:latin typeface="Tahoma" pitchFamily="34" charset="0"/>
                <a:cs typeface="Tahoma" pitchFamily="34" charset="0"/>
              </a:rPr>
              <a:t>Engagement and Collaboration Plan </a:t>
            </a:r>
          </a:p>
          <a:p>
            <a:pPr algn="just" eaLnBrk="1" hangingPunct="1">
              <a:spcBef>
                <a:spcPct val="0"/>
              </a:spcBef>
              <a:buNone/>
            </a:pPr>
            <a:endParaRPr lang="en-GB" altLang="en-US" sz="1800" b="1" dirty="0" smtClean="0">
              <a:solidFill>
                <a:srgbClr val="25A798"/>
              </a:solidFill>
              <a:latin typeface="Tahoma" pitchFamily="34" charset="0"/>
              <a:cs typeface="Tahoma" pitchFamily="34" charset="0"/>
            </a:endParaRPr>
          </a:p>
          <a:p>
            <a:pPr algn="just" eaLnBrk="1" hangingPunct="1">
              <a:spcBef>
                <a:spcPct val="0"/>
              </a:spcBef>
              <a:buNone/>
            </a:pPr>
            <a:r>
              <a:rPr lang="en-GB" altLang="en-US" sz="1800" b="1" dirty="0" smtClean="0">
                <a:solidFill>
                  <a:srgbClr val="25A798"/>
                </a:solidFill>
                <a:latin typeface="Tahoma" pitchFamily="34" charset="0"/>
                <a:cs typeface="Tahoma" pitchFamily="34" charset="0"/>
              </a:rPr>
              <a:t>Quantitative score: [</a:t>
            </a:r>
            <a:r>
              <a:rPr lang="en-GB" altLang="en-US" sz="1800" b="1" dirty="0" smtClean="0">
                <a:solidFill>
                  <a:srgbClr val="FF0000"/>
                </a:solidFill>
                <a:latin typeface="Tahoma" pitchFamily="34" charset="0"/>
                <a:cs typeface="Tahoma" pitchFamily="34" charset="0"/>
              </a:rPr>
              <a:t>10%] </a:t>
            </a:r>
            <a:r>
              <a:rPr lang="en-GB" altLang="en-US" sz="1800" dirty="0" smtClean="0">
                <a:solidFill>
                  <a:srgbClr val="25A798"/>
                </a:solidFill>
                <a:latin typeface="Tahoma" pitchFamily="34" charset="0"/>
                <a:cs typeface="Tahoma" pitchFamily="34" charset="0"/>
              </a:rPr>
              <a:t>of total question score</a:t>
            </a:r>
            <a:r>
              <a:rPr lang="en-GB" altLang="en-US" sz="1800" b="1" dirty="0" smtClean="0">
                <a:solidFill>
                  <a:srgbClr val="25A798"/>
                </a:solidFill>
                <a:latin typeface="Tahoma" pitchFamily="34" charset="0"/>
                <a:cs typeface="Tahoma" pitchFamily="34" charset="0"/>
              </a:rPr>
              <a:t>	</a:t>
            </a:r>
          </a:p>
          <a:p>
            <a:pPr algn="just" eaLnBrk="1" hangingPunct="1">
              <a:spcBef>
                <a:spcPct val="0"/>
              </a:spcBef>
              <a:buNone/>
            </a:pPr>
            <a:r>
              <a:rPr lang="en-GB" altLang="en-US" sz="1800" b="1" dirty="0" smtClean="0">
                <a:solidFill>
                  <a:srgbClr val="25A798"/>
                </a:solidFill>
                <a:latin typeface="Tahoma" pitchFamily="34" charset="0"/>
                <a:cs typeface="Tahoma" pitchFamily="34" charset="0"/>
              </a:rPr>
              <a:t>Qualitative score: [</a:t>
            </a:r>
            <a:r>
              <a:rPr lang="en-GB" altLang="en-US" sz="1800" b="1" dirty="0" smtClean="0">
                <a:solidFill>
                  <a:srgbClr val="FF0000"/>
                </a:solidFill>
                <a:latin typeface="Tahoma" pitchFamily="34" charset="0"/>
                <a:cs typeface="Tahoma" pitchFamily="34" charset="0"/>
              </a:rPr>
              <a:t>10%] </a:t>
            </a:r>
            <a:r>
              <a:rPr lang="en-GB" altLang="en-US" sz="1800" dirty="0" smtClean="0">
                <a:solidFill>
                  <a:srgbClr val="25A798"/>
                </a:solidFill>
                <a:latin typeface="Tahoma" pitchFamily="34" charset="0"/>
                <a:cs typeface="Tahoma" pitchFamily="34" charset="0"/>
              </a:rPr>
              <a:t>of total question score     </a:t>
            </a:r>
          </a:p>
          <a:p>
            <a:pPr algn="just" eaLnBrk="1" hangingPunct="1">
              <a:spcBef>
                <a:spcPct val="0"/>
              </a:spcBef>
              <a:buNone/>
            </a:pPr>
            <a:endParaRPr lang="en-GB" altLang="en-US" sz="1800" b="1" dirty="0" smtClean="0">
              <a:solidFill>
                <a:srgbClr val="25A798"/>
              </a:solidFill>
              <a:latin typeface="Tahoma" pitchFamily="34" charset="0"/>
              <a:cs typeface="Tahoma" pitchFamily="34" charset="0"/>
            </a:endParaRPr>
          </a:p>
          <a:p>
            <a:pPr algn="ctr" eaLnBrk="1" hangingPunct="1">
              <a:spcBef>
                <a:spcPct val="0"/>
              </a:spcBef>
              <a:buNone/>
            </a:pPr>
            <a:r>
              <a:rPr lang="en-GB" altLang="en-US" sz="1600" b="1" u="sng" dirty="0" smtClean="0">
                <a:solidFill>
                  <a:srgbClr val="25A798"/>
                </a:solidFill>
                <a:latin typeface="Tahoma" pitchFamily="34" charset="0"/>
                <a:cs typeface="Tahoma" pitchFamily="34" charset="0"/>
              </a:rPr>
              <a:t>It is important that bidders should be confident of their ability to deliver Social Value proposals made, as the Council will contractualise these commitments with the winning bidder which will then be monitored and reported on periodically.</a:t>
            </a:r>
          </a:p>
          <a:p>
            <a:pPr algn="just" eaLnBrk="1" hangingPunct="1">
              <a:spcBef>
                <a:spcPct val="0"/>
              </a:spcBef>
              <a:buNone/>
            </a:pPr>
            <a:endParaRPr lang="en-GB" altLang="en-US" sz="1800" b="1" dirty="0">
              <a:solidFill>
                <a:srgbClr val="25A798"/>
              </a:solidFill>
              <a:latin typeface="Tahoma" pitchFamily="34" charset="0"/>
              <a:cs typeface="Tahoma" pitchFamily="34" charset="0"/>
            </a:endParaRPr>
          </a:p>
          <a:p>
            <a:pPr algn="just" eaLnBrk="1" hangingPunct="1">
              <a:spcBef>
                <a:spcPct val="0"/>
              </a:spcBef>
              <a:buNone/>
            </a:pPr>
            <a:endParaRPr lang="en-GB" altLang="en-US" sz="1800" b="1" dirty="0">
              <a:solidFill>
                <a:srgbClr val="25A798"/>
              </a:solidFill>
              <a:latin typeface="Tahoma" pitchFamily="34" charset="0"/>
              <a:cs typeface="Tahoma" pitchFamily="34" charset="0"/>
            </a:endParaRPr>
          </a:p>
        </p:txBody>
      </p:sp>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835"/>
          <a:stretch/>
        </p:blipFill>
        <p:spPr bwMode="auto">
          <a:xfrm>
            <a:off x="2746469" y="109538"/>
            <a:ext cx="2041555" cy="106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052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064" y="299573"/>
            <a:ext cx="3888432" cy="584200"/>
          </a:xfrm>
          <a:prstGeom prst="rect">
            <a:avLst/>
          </a:prstGeom>
          <a:solidFill>
            <a:srgbClr val="25A798"/>
          </a:solidFill>
          <a:ln>
            <a:solidFill>
              <a:schemeClr val="accent5">
                <a:lumMod val="40000"/>
                <a:lumOff val="60000"/>
              </a:schemeClr>
            </a:solidFill>
          </a:ln>
        </p:spPr>
        <p:txBody>
          <a:bodyPr wrap="square">
            <a:spAutoFit/>
          </a:bodyPr>
          <a:lstStyle/>
          <a:p>
            <a:pPr algn="ctr">
              <a:defRPr/>
            </a:pPr>
            <a:r>
              <a:rPr lang="en-GB" sz="3200" b="1" dirty="0" smtClean="0">
                <a:solidFill>
                  <a:schemeClr val="bg1"/>
                </a:solidFill>
              </a:rPr>
              <a:t>Social Value</a:t>
            </a:r>
            <a:endParaRPr lang="en-GB" sz="3200" b="1" dirty="0">
              <a:solidFill>
                <a:schemeClr val="bg1"/>
              </a:solidFill>
            </a:endParaRPr>
          </a:p>
        </p:txBody>
      </p:sp>
      <p:pic>
        <p:nvPicPr>
          <p:cNvPr id="430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t="8701" r="3003" b="6033"/>
          <a:stretch>
            <a:fillRect/>
          </a:stretch>
        </p:blipFill>
        <p:spPr bwMode="auto">
          <a:xfrm>
            <a:off x="376238"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563800" y="1258034"/>
            <a:ext cx="8137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None/>
            </a:pPr>
            <a:r>
              <a:rPr lang="en-GB" altLang="en-US" sz="1800" b="1" dirty="0" smtClean="0">
                <a:solidFill>
                  <a:srgbClr val="25A798"/>
                </a:solidFill>
                <a:latin typeface="Tahoma" pitchFamily="34" charset="0"/>
                <a:cs typeface="Tahoma" pitchFamily="34" charset="0"/>
              </a:rPr>
              <a:t>Themes, Measures &amp; Outcomes (TOMS)</a:t>
            </a:r>
            <a:endParaRPr lang="en-GB" altLang="en-US" sz="1800" b="1" dirty="0">
              <a:solidFill>
                <a:srgbClr val="25A798"/>
              </a:solidFill>
              <a:latin typeface="Tahoma" pitchFamily="34" charset="0"/>
              <a:cs typeface="Tahoma" pitchFamily="34" charset="0"/>
            </a:endParaRPr>
          </a:p>
        </p:txBody>
      </p:sp>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835"/>
          <a:stretch/>
        </p:blipFill>
        <p:spPr bwMode="auto">
          <a:xfrm>
            <a:off x="2746469" y="109538"/>
            <a:ext cx="2041555" cy="106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64" y="1700808"/>
            <a:ext cx="8876242" cy="4944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845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064" y="285750"/>
            <a:ext cx="3888432" cy="584200"/>
          </a:xfrm>
          <a:prstGeom prst="rect">
            <a:avLst/>
          </a:prstGeom>
          <a:solidFill>
            <a:srgbClr val="25A798"/>
          </a:solidFill>
          <a:ln>
            <a:solidFill>
              <a:schemeClr val="accent5">
                <a:lumMod val="40000"/>
                <a:lumOff val="60000"/>
              </a:schemeClr>
            </a:solidFill>
          </a:ln>
        </p:spPr>
        <p:txBody>
          <a:bodyPr wrap="square">
            <a:spAutoFit/>
          </a:bodyPr>
          <a:lstStyle/>
          <a:p>
            <a:pPr algn="ctr">
              <a:defRPr/>
            </a:pPr>
            <a:r>
              <a:rPr lang="en-GB" sz="3200" b="1" dirty="0" smtClean="0">
                <a:solidFill>
                  <a:schemeClr val="bg1"/>
                </a:solidFill>
              </a:rPr>
              <a:t>Social Value</a:t>
            </a:r>
            <a:endParaRPr lang="en-GB" sz="3200" b="1" dirty="0">
              <a:solidFill>
                <a:schemeClr val="bg1"/>
              </a:solidFill>
            </a:endParaRPr>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t="8701" r="3003" b="6033"/>
          <a:stretch>
            <a:fillRect/>
          </a:stretch>
        </p:blipFill>
        <p:spPr bwMode="auto">
          <a:xfrm>
            <a:off x="376238"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835"/>
          <a:stretch/>
        </p:blipFill>
        <p:spPr bwMode="auto">
          <a:xfrm>
            <a:off x="2746469" y="109538"/>
            <a:ext cx="2041555" cy="106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251520" y="1124744"/>
            <a:ext cx="8640960"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eaLnBrk="1" hangingPunct="1">
              <a:spcBef>
                <a:spcPct val="0"/>
              </a:spcBef>
              <a:buNone/>
            </a:pPr>
            <a:r>
              <a:rPr lang="en-GB" altLang="en-US" sz="1800" b="1" dirty="0" smtClean="0">
                <a:solidFill>
                  <a:srgbClr val="25A798"/>
                </a:solidFill>
                <a:latin typeface="Tahoma" pitchFamily="34" charset="0"/>
                <a:cs typeface="Tahoma" pitchFamily="34" charset="0"/>
              </a:rPr>
              <a:t>Qualitative Response</a:t>
            </a:r>
          </a:p>
          <a:p>
            <a:pPr algn="just" eaLnBrk="1" hangingPunct="1">
              <a:spcBef>
                <a:spcPct val="0"/>
              </a:spcBef>
              <a:buNone/>
            </a:pPr>
            <a:endParaRPr lang="en-GB" altLang="en-US" sz="1800" b="1" u="sng" dirty="0">
              <a:solidFill>
                <a:srgbClr val="25A798"/>
              </a:solidFill>
              <a:latin typeface="Tahoma" pitchFamily="34" charset="0"/>
              <a:cs typeface="Tahoma" pitchFamily="34" charset="0"/>
            </a:endParaRPr>
          </a:p>
          <a:p>
            <a:pPr lvl="0" algn="just" eaLnBrk="1" hangingPunct="1">
              <a:spcBef>
                <a:spcPct val="0"/>
              </a:spcBef>
              <a:buNone/>
            </a:pPr>
            <a:r>
              <a:rPr lang="en-GB" sz="1600" b="1" dirty="0">
                <a:solidFill>
                  <a:srgbClr val="25A798"/>
                </a:solidFill>
                <a:latin typeface="Tahoma" pitchFamily="34" charset="0"/>
                <a:cs typeface="Tahoma" pitchFamily="34" charset="0"/>
              </a:rPr>
              <a:t>A.        Thematic Approach</a:t>
            </a:r>
          </a:p>
          <a:p>
            <a:pPr algn="just" eaLnBrk="1" hangingPunct="1">
              <a:spcBef>
                <a:spcPct val="0"/>
              </a:spcBef>
              <a:buNone/>
            </a:pPr>
            <a:r>
              <a:rPr lang="en-GB" sz="1600" b="1" dirty="0">
                <a:solidFill>
                  <a:srgbClr val="25A798"/>
                </a:solidFill>
                <a:latin typeface="Tahoma" pitchFamily="34" charset="0"/>
                <a:cs typeface="Tahoma" pitchFamily="34" charset="0"/>
              </a:rPr>
              <a:t>Please set out below your methodology and approach under each Social Value Commitment and explain how you will contribute to the delivery of sustainable Social Value outcomes.</a:t>
            </a:r>
          </a:p>
          <a:p>
            <a:pPr algn="just" eaLnBrk="1" hangingPunct="1">
              <a:spcBef>
                <a:spcPct val="0"/>
              </a:spcBef>
              <a:buNone/>
            </a:pPr>
            <a:r>
              <a:rPr lang="en-GB" sz="1600" b="1" dirty="0">
                <a:solidFill>
                  <a:srgbClr val="25A798"/>
                </a:solidFill>
                <a:latin typeface="Tahoma" pitchFamily="34" charset="0"/>
                <a:cs typeface="Tahoma" pitchFamily="34" charset="0"/>
              </a:rPr>
              <a:t> </a:t>
            </a:r>
          </a:p>
          <a:p>
            <a:pPr algn="just" eaLnBrk="1" hangingPunct="1">
              <a:spcBef>
                <a:spcPct val="0"/>
              </a:spcBef>
              <a:buNone/>
            </a:pPr>
            <a:r>
              <a:rPr lang="en-GB" sz="1600" b="1" dirty="0">
                <a:solidFill>
                  <a:srgbClr val="25A798"/>
                </a:solidFill>
                <a:latin typeface="Tahoma" pitchFamily="34" charset="0"/>
                <a:cs typeface="Tahoma" pitchFamily="34" charset="0"/>
              </a:rPr>
              <a:t>This section should make reference to each TOMS outcome you submit on the Social Value Portal </a:t>
            </a:r>
          </a:p>
          <a:p>
            <a:pPr algn="just" eaLnBrk="1" hangingPunct="1">
              <a:spcBef>
                <a:spcPct val="0"/>
              </a:spcBef>
              <a:buNone/>
            </a:pPr>
            <a:r>
              <a:rPr lang="en-GB" sz="1600" b="1" dirty="0">
                <a:solidFill>
                  <a:srgbClr val="25A798"/>
                </a:solidFill>
                <a:latin typeface="Tahoma" pitchFamily="34" charset="0"/>
                <a:cs typeface="Tahoma" pitchFamily="34" charset="0"/>
              </a:rPr>
              <a:t> </a:t>
            </a:r>
          </a:p>
          <a:p>
            <a:pPr algn="just" eaLnBrk="1" hangingPunct="1">
              <a:spcBef>
                <a:spcPct val="0"/>
              </a:spcBef>
              <a:buNone/>
            </a:pPr>
            <a:r>
              <a:rPr lang="en-GB" sz="1600" b="1" dirty="0">
                <a:solidFill>
                  <a:srgbClr val="25A798"/>
                </a:solidFill>
                <a:latin typeface="Tahoma" pitchFamily="34" charset="0"/>
                <a:cs typeface="Tahoma" pitchFamily="34" charset="0"/>
              </a:rPr>
              <a:t>B.	Delivery Capability</a:t>
            </a:r>
          </a:p>
          <a:p>
            <a:pPr algn="just" eaLnBrk="1" hangingPunct="1">
              <a:spcBef>
                <a:spcPct val="0"/>
              </a:spcBef>
              <a:buNone/>
            </a:pPr>
            <a:r>
              <a:rPr lang="en-GB" sz="1600" b="1" dirty="0">
                <a:solidFill>
                  <a:srgbClr val="25A798"/>
                </a:solidFill>
                <a:latin typeface="Tahoma" pitchFamily="34" charset="0"/>
                <a:cs typeface="Tahoma" pitchFamily="34" charset="0"/>
              </a:rPr>
              <a:t> </a:t>
            </a:r>
          </a:p>
          <a:p>
            <a:pPr algn="just" eaLnBrk="1" hangingPunct="1">
              <a:spcBef>
                <a:spcPct val="0"/>
              </a:spcBef>
              <a:buNone/>
            </a:pPr>
            <a:r>
              <a:rPr lang="en-GB" sz="1600" b="1" dirty="0">
                <a:solidFill>
                  <a:srgbClr val="25A798"/>
                </a:solidFill>
                <a:latin typeface="Tahoma" pitchFamily="34" charset="0"/>
                <a:cs typeface="Tahoma" pitchFamily="34" charset="0"/>
              </a:rPr>
              <a:t>This section should cover: </a:t>
            </a:r>
          </a:p>
          <a:p>
            <a:pPr lvl="0" algn="just" eaLnBrk="1" hangingPunct="1">
              <a:spcBef>
                <a:spcPct val="0"/>
              </a:spcBef>
              <a:buNone/>
            </a:pPr>
            <a:r>
              <a:rPr lang="en-GB" sz="1600" b="1" dirty="0">
                <a:solidFill>
                  <a:srgbClr val="25A798"/>
                </a:solidFill>
                <a:latin typeface="Tahoma" pitchFamily="34" charset="0"/>
                <a:cs typeface="Tahoma" pitchFamily="34" charset="0"/>
              </a:rPr>
              <a:t>An identified single point of contact and their role in the delivery of the Social Value outcomes AFTER award; </a:t>
            </a:r>
          </a:p>
          <a:p>
            <a:pPr algn="just" eaLnBrk="1" hangingPunct="1">
              <a:spcBef>
                <a:spcPct val="0"/>
              </a:spcBef>
              <a:buNone/>
            </a:pPr>
            <a:r>
              <a:rPr lang="en-GB" sz="1600" b="1" dirty="0">
                <a:solidFill>
                  <a:srgbClr val="25A798"/>
                </a:solidFill>
                <a:latin typeface="Tahoma" pitchFamily="34" charset="0"/>
                <a:cs typeface="Tahoma" pitchFamily="34" charset="0"/>
              </a:rPr>
              <a:t> </a:t>
            </a:r>
          </a:p>
          <a:p>
            <a:pPr lvl="0" algn="just" eaLnBrk="1" hangingPunct="1">
              <a:spcBef>
                <a:spcPct val="0"/>
              </a:spcBef>
              <a:buNone/>
            </a:pPr>
            <a:r>
              <a:rPr lang="en-GB" sz="1600" b="1" dirty="0">
                <a:solidFill>
                  <a:srgbClr val="25A798"/>
                </a:solidFill>
                <a:latin typeface="Tahoma" pitchFamily="34" charset="0"/>
                <a:cs typeface="Tahoma" pitchFamily="34" charset="0"/>
              </a:rPr>
              <a:t>Your approach to monitoring, measurement, and reporting Social Value outcomes for the duration of the contract.</a:t>
            </a:r>
          </a:p>
          <a:p>
            <a:pPr algn="just" eaLnBrk="1" hangingPunct="1">
              <a:spcBef>
                <a:spcPct val="0"/>
              </a:spcBef>
              <a:buNone/>
            </a:pPr>
            <a:r>
              <a:rPr lang="en-GB" sz="1600" b="1" dirty="0">
                <a:solidFill>
                  <a:srgbClr val="25A798"/>
                </a:solidFill>
                <a:latin typeface="Tahoma" pitchFamily="34" charset="0"/>
                <a:cs typeface="Tahoma" pitchFamily="34" charset="0"/>
              </a:rPr>
              <a:t> </a:t>
            </a:r>
          </a:p>
          <a:p>
            <a:pPr algn="just" eaLnBrk="1" hangingPunct="1">
              <a:spcBef>
                <a:spcPct val="0"/>
              </a:spcBef>
              <a:buNone/>
            </a:pPr>
            <a:r>
              <a:rPr lang="en-GB" sz="1600" b="1" dirty="0">
                <a:solidFill>
                  <a:srgbClr val="25A798"/>
                </a:solidFill>
                <a:latin typeface="Tahoma" pitchFamily="34" charset="0"/>
                <a:cs typeface="Tahoma" pitchFamily="34" charset="0"/>
              </a:rPr>
              <a:t>C.	Engagement and Collaboration Plan </a:t>
            </a:r>
          </a:p>
          <a:p>
            <a:pPr algn="just" eaLnBrk="1" hangingPunct="1">
              <a:spcBef>
                <a:spcPct val="0"/>
              </a:spcBef>
              <a:buNone/>
            </a:pPr>
            <a:endParaRPr lang="en-GB" sz="1600" b="1" dirty="0">
              <a:solidFill>
                <a:srgbClr val="25A798"/>
              </a:solidFill>
              <a:latin typeface="Tahoma" pitchFamily="34" charset="0"/>
              <a:cs typeface="Tahoma" pitchFamily="34" charset="0"/>
            </a:endParaRPr>
          </a:p>
          <a:p>
            <a:pPr algn="just" eaLnBrk="1" hangingPunct="1">
              <a:spcBef>
                <a:spcPct val="0"/>
              </a:spcBef>
              <a:buNone/>
            </a:pPr>
            <a:r>
              <a:rPr lang="en-GB" sz="1600" b="1" dirty="0">
                <a:solidFill>
                  <a:srgbClr val="25A798"/>
                </a:solidFill>
                <a:latin typeface="Tahoma" pitchFamily="34" charset="0"/>
                <a:cs typeface="Tahoma" pitchFamily="34" charset="0"/>
              </a:rPr>
              <a:t>This section should explain how you will engage with relevant stakeholders and delivery partners on the delivery of Social Value</a:t>
            </a:r>
          </a:p>
          <a:p>
            <a:pPr algn="just" eaLnBrk="1" hangingPunct="1">
              <a:spcBef>
                <a:spcPct val="0"/>
              </a:spcBef>
              <a:buNone/>
            </a:pPr>
            <a:endParaRPr lang="en-GB" altLang="en-US" sz="1800" b="1" dirty="0">
              <a:solidFill>
                <a:srgbClr val="25A798"/>
              </a:solidFill>
              <a:latin typeface="Tahoma" pitchFamily="34" charset="0"/>
              <a:cs typeface="Tahoma" pitchFamily="34" charset="0"/>
            </a:endParaRPr>
          </a:p>
          <a:p>
            <a:pPr algn="just" eaLnBrk="1" hangingPunct="1">
              <a:spcBef>
                <a:spcPct val="0"/>
              </a:spcBef>
              <a:buNone/>
            </a:pPr>
            <a:endParaRPr lang="en-GB" altLang="en-US" sz="1800" b="1" dirty="0">
              <a:solidFill>
                <a:srgbClr val="25A798"/>
              </a:solidFill>
              <a:latin typeface="Tahoma" pitchFamily="34" charset="0"/>
              <a:cs typeface="Tahoma" pitchFamily="34" charset="0"/>
            </a:endParaRPr>
          </a:p>
          <a:p>
            <a:pPr algn="just" eaLnBrk="1" hangingPunct="1">
              <a:spcBef>
                <a:spcPct val="0"/>
              </a:spcBef>
              <a:buNone/>
            </a:pPr>
            <a:endParaRPr lang="en-GB" altLang="en-US" sz="1800" b="1" dirty="0">
              <a:solidFill>
                <a:srgbClr val="25A798"/>
              </a:solidFill>
              <a:latin typeface="Tahoma" pitchFamily="34" charset="0"/>
              <a:cs typeface="Tahoma" pitchFamily="34" charset="0"/>
            </a:endParaRPr>
          </a:p>
        </p:txBody>
      </p:sp>
    </p:spTree>
    <p:extLst>
      <p:ext uri="{BB962C8B-B14F-4D97-AF65-F5344CB8AC3E}">
        <p14:creationId xmlns:p14="http://schemas.microsoft.com/office/powerpoint/2010/main" val="93161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263" y="285750"/>
            <a:ext cx="3887787" cy="584200"/>
          </a:xfrm>
          <a:prstGeom prst="rect">
            <a:avLst/>
          </a:prstGeom>
          <a:solidFill>
            <a:srgbClr val="25A798"/>
          </a:solidFill>
          <a:ln>
            <a:solidFill>
              <a:schemeClr val="accent5">
                <a:lumMod val="40000"/>
                <a:lumOff val="60000"/>
              </a:schemeClr>
            </a:solidFill>
          </a:ln>
        </p:spPr>
        <p:txBody>
          <a:bodyPr>
            <a:spAutoFit/>
          </a:bodyPr>
          <a:lstStyle/>
          <a:p>
            <a:pPr algn="ctr" eaLnBrk="1" fontAlgn="auto" hangingPunct="1">
              <a:spcBef>
                <a:spcPts val="0"/>
              </a:spcBef>
              <a:spcAft>
                <a:spcPts val="0"/>
              </a:spcAft>
              <a:defRPr/>
            </a:pPr>
            <a:r>
              <a:rPr lang="en-GB" sz="3200" b="1" dirty="0">
                <a:solidFill>
                  <a:schemeClr val="bg1"/>
                </a:solidFill>
                <a:latin typeface="+mn-lt"/>
              </a:rPr>
              <a:t>Social Value</a:t>
            </a:r>
          </a:p>
        </p:txBody>
      </p:sp>
      <p:pic>
        <p:nvPicPr>
          <p:cNvPr id="12291"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t="8701" r="3003" b="6033"/>
          <a:stretch>
            <a:fillRect/>
          </a:stretch>
        </p:blipFill>
        <p:spPr bwMode="auto">
          <a:xfrm>
            <a:off x="376238"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t="10835"/>
          <a:stretch>
            <a:fillRect/>
          </a:stretch>
        </p:blipFill>
        <p:spPr bwMode="auto">
          <a:xfrm>
            <a:off x="2746375" y="109538"/>
            <a:ext cx="2041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563563" y="1619250"/>
            <a:ext cx="81375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eaLnBrk="1" fontAlgn="auto" hangingPunct="1">
              <a:spcBef>
                <a:spcPct val="0"/>
              </a:spcBef>
              <a:spcAft>
                <a:spcPts val="0"/>
              </a:spcAft>
              <a:buFontTx/>
              <a:buNone/>
              <a:defRPr/>
            </a:pPr>
            <a:r>
              <a:rPr lang="en-GB" altLang="en-US" sz="2000" b="1" dirty="0" smtClean="0">
                <a:solidFill>
                  <a:srgbClr val="25A798"/>
                </a:solidFill>
                <a:latin typeface="Tahoma" pitchFamily="34" charset="0"/>
                <a:cs typeface="Tahoma" pitchFamily="34" charset="0"/>
              </a:rPr>
              <a:t>GM Social Value Framework</a:t>
            </a:r>
            <a:endParaRPr lang="en-GB" altLang="en-US" sz="2000" b="1" u="sng" dirty="0" smtClean="0">
              <a:solidFill>
                <a:srgbClr val="25A798"/>
              </a:solidFill>
              <a:latin typeface="Tahoma" pitchFamily="34" charset="0"/>
              <a:cs typeface="Tahoma" pitchFamily="34" charset="0"/>
            </a:endParaRPr>
          </a:p>
          <a:p>
            <a:pPr algn="just" eaLnBrk="1" fontAlgn="auto" hangingPunct="1">
              <a:spcBef>
                <a:spcPct val="0"/>
              </a:spcBef>
              <a:spcAft>
                <a:spcPts val="0"/>
              </a:spcAft>
              <a:buFontTx/>
              <a:buNone/>
              <a:defRPr/>
            </a:pPr>
            <a:endParaRPr lang="en-GB" altLang="en-US" sz="2000" b="1" dirty="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defRPr/>
            </a:pPr>
            <a:r>
              <a:rPr lang="en-GB" altLang="en-US" sz="2000" b="1" dirty="0" smtClean="0">
                <a:solidFill>
                  <a:srgbClr val="25A798"/>
                </a:solidFill>
                <a:latin typeface="Tahoma" pitchFamily="34" charset="0"/>
                <a:cs typeface="Tahoma" pitchFamily="34" charset="0"/>
              </a:rPr>
              <a:t>Provide the best employment that you can</a:t>
            </a:r>
          </a:p>
          <a:p>
            <a:pPr marL="285750" indent="-285750" algn="just" eaLnBrk="1" fontAlgn="auto" hangingPunct="1">
              <a:spcBef>
                <a:spcPct val="0"/>
              </a:spcBef>
              <a:spcAft>
                <a:spcPts val="0"/>
              </a:spcAft>
              <a:defRPr/>
            </a:pPr>
            <a:endParaRPr lang="en-GB" altLang="en-US" sz="2000" b="1" dirty="0" smtClean="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defRPr/>
            </a:pPr>
            <a:r>
              <a:rPr lang="en-GB" altLang="en-US" sz="2000" b="1" dirty="0" smtClean="0">
                <a:solidFill>
                  <a:srgbClr val="25A798"/>
                </a:solidFill>
                <a:latin typeface="Tahoma" pitchFamily="34" charset="0"/>
                <a:cs typeface="Tahoma" pitchFamily="34" charset="0"/>
              </a:rPr>
              <a:t>Keep the clean air in Greater Manchester</a:t>
            </a:r>
          </a:p>
          <a:p>
            <a:pPr marL="285750" indent="-285750" algn="just" eaLnBrk="1" fontAlgn="auto" hangingPunct="1">
              <a:spcBef>
                <a:spcPct val="0"/>
              </a:spcBef>
              <a:spcAft>
                <a:spcPts val="0"/>
              </a:spcAft>
              <a:defRPr/>
            </a:pPr>
            <a:endParaRPr lang="en-GB" altLang="en-US" sz="2000" b="1" dirty="0" smtClean="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defRPr/>
            </a:pPr>
            <a:r>
              <a:rPr lang="en-GB" altLang="en-US" sz="2000" b="1" dirty="0" smtClean="0">
                <a:solidFill>
                  <a:srgbClr val="25A798"/>
                </a:solidFill>
                <a:latin typeface="Tahoma" pitchFamily="34" charset="0"/>
                <a:cs typeface="Tahoma" pitchFamily="34" charset="0"/>
              </a:rPr>
              <a:t>Create the employment and skills opportunities that we need to build back better</a:t>
            </a:r>
          </a:p>
          <a:p>
            <a:pPr marL="285750" indent="-285750" algn="just" eaLnBrk="1" fontAlgn="auto" hangingPunct="1">
              <a:spcBef>
                <a:spcPct val="0"/>
              </a:spcBef>
              <a:spcAft>
                <a:spcPts val="0"/>
              </a:spcAft>
              <a:defRPr/>
            </a:pPr>
            <a:endParaRPr lang="en-GB" altLang="en-US" sz="2000" b="1" dirty="0" smtClean="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defRPr/>
            </a:pPr>
            <a:r>
              <a:rPr lang="en-GB" altLang="en-US" sz="2000" b="1" dirty="0" smtClean="0">
                <a:solidFill>
                  <a:srgbClr val="25A798"/>
                </a:solidFill>
                <a:latin typeface="Tahoma" pitchFamily="34" charset="0"/>
                <a:cs typeface="Tahoma" pitchFamily="34" charset="0"/>
              </a:rPr>
              <a:t>Be part of a strong local community</a:t>
            </a:r>
          </a:p>
          <a:p>
            <a:pPr marL="285750" indent="-285750" algn="just" eaLnBrk="1" fontAlgn="auto" hangingPunct="1">
              <a:spcBef>
                <a:spcPct val="0"/>
              </a:spcBef>
              <a:spcAft>
                <a:spcPts val="0"/>
              </a:spcAft>
              <a:defRPr/>
            </a:pPr>
            <a:endParaRPr lang="en-GB" altLang="en-US" sz="2000" b="1" dirty="0" smtClean="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defRPr/>
            </a:pPr>
            <a:r>
              <a:rPr lang="en-GB" altLang="en-US" sz="2000" b="1" dirty="0" smtClean="0">
                <a:solidFill>
                  <a:srgbClr val="25A798"/>
                </a:solidFill>
                <a:latin typeface="Tahoma" pitchFamily="34" charset="0"/>
                <a:cs typeface="Tahoma" pitchFamily="34" charset="0"/>
              </a:rPr>
              <a:t>Make your organisation greener</a:t>
            </a:r>
          </a:p>
          <a:p>
            <a:pPr marL="285750" indent="-285750" algn="just" eaLnBrk="1" fontAlgn="auto" hangingPunct="1">
              <a:spcBef>
                <a:spcPct val="0"/>
              </a:spcBef>
              <a:spcAft>
                <a:spcPts val="0"/>
              </a:spcAft>
              <a:defRPr/>
            </a:pPr>
            <a:endParaRPr lang="en-GB" altLang="en-US" sz="2000" b="1" dirty="0" smtClean="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defRPr/>
            </a:pPr>
            <a:r>
              <a:rPr lang="en-GB" altLang="en-US" sz="2000" b="1" dirty="0" smtClean="0">
                <a:solidFill>
                  <a:srgbClr val="25A798"/>
                </a:solidFill>
                <a:latin typeface="Tahoma" pitchFamily="34" charset="0"/>
                <a:cs typeface="Tahoma" pitchFamily="34" charset="0"/>
              </a:rPr>
              <a:t>Develop a local, GM-based and resilient supply chain</a:t>
            </a:r>
          </a:p>
        </p:txBody>
      </p:sp>
    </p:spTree>
    <p:extLst>
      <p:ext uri="{BB962C8B-B14F-4D97-AF65-F5344CB8AC3E}">
        <p14:creationId xmlns:p14="http://schemas.microsoft.com/office/powerpoint/2010/main" val="128627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263" y="285750"/>
            <a:ext cx="3887787" cy="584200"/>
          </a:xfrm>
          <a:prstGeom prst="rect">
            <a:avLst/>
          </a:prstGeom>
          <a:solidFill>
            <a:srgbClr val="25A798"/>
          </a:solidFill>
          <a:ln>
            <a:solidFill>
              <a:schemeClr val="accent5">
                <a:lumMod val="40000"/>
                <a:lumOff val="60000"/>
              </a:schemeClr>
            </a:solidFill>
          </a:ln>
        </p:spPr>
        <p:txBody>
          <a:bodyPr>
            <a:spAutoFit/>
          </a:bodyPr>
          <a:lstStyle/>
          <a:p>
            <a:pPr algn="ctr" eaLnBrk="1" fontAlgn="auto" hangingPunct="1">
              <a:spcBef>
                <a:spcPts val="0"/>
              </a:spcBef>
              <a:spcAft>
                <a:spcPts val="0"/>
              </a:spcAft>
              <a:defRPr/>
            </a:pPr>
            <a:r>
              <a:rPr lang="en-GB" sz="3200" b="1" dirty="0">
                <a:solidFill>
                  <a:schemeClr val="bg1"/>
                </a:solidFill>
                <a:latin typeface="+mn-lt"/>
              </a:rPr>
              <a:t>Social Value</a:t>
            </a:r>
          </a:p>
        </p:txBody>
      </p:sp>
      <p:pic>
        <p:nvPicPr>
          <p:cNvPr id="9219"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t="8701" r="3003" b="6033"/>
          <a:stretch>
            <a:fillRect/>
          </a:stretch>
        </p:blipFill>
        <p:spPr bwMode="auto">
          <a:xfrm>
            <a:off x="376238"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t="10835"/>
          <a:stretch>
            <a:fillRect/>
          </a:stretch>
        </p:blipFill>
        <p:spPr bwMode="auto">
          <a:xfrm>
            <a:off x="2746375" y="109538"/>
            <a:ext cx="2041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563563" y="1412875"/>
            <a:ext cx="8137525"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eaLnBrk="1" fontAlgn="auto" hangingPunct="1">
              <a:spcBef>
                <a:spcPct val="0"/>
              </a:spcBef>
              <a:spcAft>
                <a:spcPts val="0"/>
              </a:spcAft>
              <a:buFontTx/>
              <a:buNone/>
              <a:defRPr/>
            </a:pPr>
            <a:r>
              <a:rPr lang="en-GB" altLang="en-US" sz="2000" b="1" dirty="0" smtClean="0">
                <a:solidFill>
                  <a:srgbClr val="25A798"/>
                </a:solidFill>
                <a:latin typeface="Tahoma" pitchFamily="34" charset="0"/>
                <a:cs typeface="Tahoma" pitchFamily="34" charset="0"/>
              </a:rPr>
              <a:t>Tameside Local Priorities </a:t>
            </a:r>
          </a:p>
          <a:p>
            <a:pPr algn="just" eaLnBrk="1" fontAlgn="auto" hangingPunct="1">
              <a:spcBef>
                <a:spcPct val="0"/>
              </a:spcBef>
              <a:spcAft>
                <a:spcPts val="0"/>
              </a:spcAft>
              <a:buFontTx/>
              <a:buNone/>
              <a:defRPr/>
            </a:pPr>
            <a:endParaRPr lang="en-GB" altLang="en-US" sz="2000" b="1" dirty="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buFontTx/>
              <a:buChar char="-"/>
              <a:defRPr/>
            </a:pPr>
            <a:r>
              <a:rPr lang="en-GB" altLang="en-US" sz="1800" b="1" dirty="0" smtClean="0">
                <a:solidFill>
                  <a:srgbClr val="25A798"/>
                </a:solidFill>
                <a:latin typeface="Tahoma" pitchFamily="34" charset="0"/>
                <a:cs typeface="Tahoma" pitchFamily="34" charset="0"/>
              </a:rPr>
              <a:t>Resilient Families</a:t>
            </a:r>
          </a:p>
          <a:p>
            <a:pPr marL="285750" indent="-285750" algn="just" eaLnBrk="1" fontAlgn="auto" hangingPunct="1">
              <a:spcBef>
                <a:spcPct val="0"/>
              </a:spcBef>
              <a:spcAft>
                <a:spcPts val="0"/>
              </a:spcAft>
              <a:buFontTx/>
              <a:buChar char="-"/>
              <a:defRPr/>
            </a:pPr>
            <a:endParaRPr lang="en-GB" altLang="en-US" sz="1800" b="1" dirty="0" smtClean="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buFontTx/>
              <a:buChar char="-"/>
              <a:defRPr/>
            </a:pPr>
            <a:r>
              <a:rPr lang="en-GB" altLang="en-US" sz="1800" b="1" dirty="0" smtClean="0">
                <a:solidFill>
                  <a:srgbClr val="25A798"/>
                </a:solidFill>
                <a:latin typeface="Tahoma" pitchFamily="34" charset="0"/>
                <a:cs typeface="Tahoma" pitchFamily="34" charset="0"/>
              </a:rPr>
              <a:t>Very Best Start in Life for Young People</a:t>
            </a:r>
          </a:p>
          <a:p>
            <a:pPr marL="285750" indent="-285750" algn="just" eaLnBrk="1" fontAlgn="auto" hangingPunct="1">
              <a:spcBef>
                <a:spcPct val="0"/>
              </a:spcBef>
              <a:spcAft>
                <a:spcPts val="0"/>
              </a:spcAft>
              <a:buFontTx/>
              <a:buChar char="-"/>
              <a:defRPr/>
            </a:pPr>
            <a:endParaRPr lang="en-GB" altLang="en-US" sz="1800" b="1" dirty="0" smtClean="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buFontTx/>
              <a:buChar char="-"/>
              <a:defRPr/>
            </a:pPr>
            <a:r>
              <a:rPr lang="en-GB" altLang="en-US" sz="1800" b="1" dirty="0" smtClean="0">
                <a:solidFill>
                  <a:srgbClr val="25A798"/>
                </a:solidFill>
                <a:latin typeface="Tahoma" pitchFamily="34" charset="0"/>
                <a:cs typeface="Tahoma" pitchFamily="34" charset="0"/>
              </a:rPr>
              <a:t>Opportunities for People to fulfil potential</a:t>
            </a:r>
          </a:p>
          <a:p>
            <a:pPr marL="285750" indent="-285750" algn="just" eaLnBrk="1" fontAlgn="auto" hangingPunct="1">
              <a:spcBef>
                <a:spcPct val="0"/>
              </a:spcBef>
              <a:spcAft>
                <a:spcPts val="0"/>
              </a:spcAft>
              <a:buFontTx/>
              <a:buChar char="-"/>
              <a:defRPr/>
            </a:pPr>
            <a:endParaRPr lang="en-GB" altLang="en-US" sz="1800" b="1" dirty="0" smtClean="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buFontTx/>
              <a:buChar char="-"/>
              <a:defRPr/>
            </a:pPr>
            <a:r>
              <a:rPr lang="en-GB" altLang="en-US" sz="1800" b="1" dirty="0" smtClean="0">
                <a:solidFill>
                  <a:srgbClr val="25A798"/>
                </a:solidFill>
                <a:latin typeface="Tahoma" pitchFamily="34" charset="0"/>
                <a:cs typeface="Tahoma" pitchFamily="34" charset="0"/>
              </a:rPr>
              <a:t>Sustainable Environment</a:t>
            </a:r>
          </a:p>
          <a:p>
            <a:pPr marL="285750" indent="-285750" algn="just" eaLnBrk="1" fontAlgn="auto" hangingPunct="1">
              <a:spcBef>
                <a:spcPct val="0"/>
              </a:spcBef>
              <a:spcAft>
                <a:spcPts val="0"/>
              </a:spcAft>
              <a:buFontTx/>
              <a:buChar char="-"/>
              <a:defRPr/>
            </a:pPr>
            <a:endParaRPr lang="en-GB" altLang="en-US" sz="1800" b="1" dirty="0" smtClean="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buFontTx/>
              <a:buChar char="-"/>
              <a:defRPr/>
            </a:pPr>
            <a:r>
              <a:rPr lang="en-GB" altLang="en-US" sz="1800" b="1" dirty="0" smtClean="0">
                <a:solidFill>
                  <a:srgbClr val="25A798"/>
                </a:solidFill>
                <a:latin typeface="Tahoma" pitchFamily="34" charset="0"/>
                <a:cs typeface="Tahoma" pitchFamily="34" charset="0"/>
              </a:rPr>
              <a:t>Nurturing Communities</a:t>
            </a:r>
          </a:p>
          <a:p>
            <a:pPr marL="285750" indent="-285750" algn="just" eaLnBrk="1" fontAlgn="auto" hangingPunct="1">
              <a:spcBef>
                <a:spcPct val="0"/>
              </a:spcBef>
              <a:spcAft>
                <a:spcPts val="0"/>
              </a:spcAft>
              <a:buFontTx/>
              <a:buChar char="-"/>
              <a:defRPr/>
            </a:pPr>
            <a:endParaRPr lang="en-GB" altLang="en-US" sz="1800" b="1" dirty="0" smtClean="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buFontTx/>
              <a:buChar char="-"/>
              <a:defRPr/>
            </a:pPr>
            <a:r>
              <a:rPr lang="en-GB" altLang="en-US" sz="1800" b="1" dirty="0" smtClean="0">
                <a:solidFill>
                  <a:srgbClr val="25A798"/>
                </a:solidFill>
                <a:latin typeface="Tahoma" pitchFamily="34" charset="0"/>
                <a:cs typeface="Tahoma" pitchFamily="34" charset="0"/>
              </a:rPr>
              <a:t>Good Mental Health</a:t>
            </a:r>
          </a:p>
          <a:p>
            <a:pPr marL="285750" indent="-285750" algn="just" eaLnBrk="1" fontAlgn="auto" hangingPunct="1">
              <a:spcBef>
                <a:spcPct val="0"/>
              </a:spcBef>
              <a:spcAft>
                <a:spcPts val="0"/>
              </a:spcAft>
              <a:buFontTx/>
              <a:buChar char="-"/>
              <a:defRPr/>
            </a:pPr>
            <a:endParaRPr lang="en-GB" altLang="en-US" sz="1800" b="1" dirty="0" smtClean="0">
              <a:solidFill>
                <a:srgbClr val="25A798"/>
              </a:solidFill>
              <a:latin typeface="Tahoma" pitchFamily="34" charset="0"/>
              <a:cs typeface="Tahoma" pitchFamily="34" charset="0"/>
            </a:endParaRPr>
          </a:p>
          <a:p>
            <a:pPr marL="285750" indent="-285750" algn="just" eaLnBrk="1" fontAlgn="auto" hangingPunct="1">
              <a:spcBef>
                <a:spcPct val="0"/>
              </a:spcBef>
              <a:spcAft>
                <a:spcPts val="0"/>
              </a:spcAft>
              <a:buFontTx/>
              <a:buChar char="-"/>
              <a:defRPr/>
            </a:pPr>
            <a:r>
              <a:rPr lang="en-GB" altLang="en-US" sz="1800" b="1" dirty="0" smtClean="0">
                <a:solidFill>
                  <a:srgbClr val="25A798"/>
                </a:solidFill>
                <a:latin typeface="Tahoma" pitchFamily="34" charset="0"/>
                <a:cs typeface="Tahoma" pitchFamily="34" charset="0"/>
              </a:rPr>
              <a:t>Independence in Older Age </a:t>
            </a:r>
          </a:p>
          <a:p>
            <a:pPr algn="just" eaLnBrk="1" fontAlgn="auto" hangingPunct="1">
              <a:spcBef>
                <a:spcPct val="0"/>
              </a:spcBef>
              <a:spcAft>
                <a:spcPts val="0"/>
              </a:spcAft>
              <a:buFontTx/>
              <a:buNone/>
              <a:defRPr/>
            </a:pPr>
            <a:endParaRPr lang="en-GB" altLang="en-US" sz="1800" b="1" dirty="0">
              <a:solidFill>
                <a:srgbClr val="25A798"/>
              </a:solidFill>
              <a:latin typeface="Tahoma" pitchFamily="34" charset="0"/>
              <a:cs typeface="Tahoma" pitchFamily="34" charset="0"/>
            </a:endParaRPr>
          </a:p>
        </p:txBody>
      </p:sp>
    </p:spTree>
    <p:extLst>
      <p:ext uri="{BB962C8B-B14F-4D97-AF65-F5344CB8AC3E}">
        <p14:creationId xmlns:p14="http://schemas.microsoft.com/office/powerpoint/2010/main" val="407917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263" y="285750"/>
            <a:ext cx="3887787" cy="584200"/>
          </a:xfrm>
          <a:prstGeom prst="rect">
            <a:avLst/>
          </a:prstGeom>
          <a:solidFill>
            <a:srgbClr val="25A798"/>
          </a:solidFill>
          <a:ln>
            <a:solidFill>
              <a:schemeClr val="accent5">
                <a:lumMod val="40000"/>
                <a:lumOff val="60000"/>
              </a:schemeClr>
            </a:solidFill>
          </a:ln>
        </p:spPr>
        <p:txBody>
          <a:bodyPr>
            <a:spAutoFit/>
          </a:bodyPr>
          <a:lstStyle/>
          <a:p>
            <a:pPr algn="ctr" eaLnBrk="1" fontAlgn="auto" hangingPunct="1">
              <a:spcBef>
                <a:spcPts val="0"/>
              </a:spcBef>
              <a:spcAft>
                <a:spcPts val="0"/>
              </a:spcAft>
              <a:defRPr/>
            </a:pPr>
            <a:r>
              <a:rPr lang="en-GB" sz="3200" b="1" dirty="0">
                <a:solidFill>
                  <a:schemeClr val="bg1"/>
                </a:solidFill>
                <a:latin typeface="+mn-lt"/>
              </a:rPr>
              <a:t>Social Value</a:t>
            </a:r>
          </a:p>
        </p:txBody>
      </p:sp>
      <p:pic>
        <p:nvPicPr>
          <p:cNvPr id="2457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t="8701" r="3003" b="6033"/>
          <a:stretch>
            <a:fillRect/>
          </a:stretch>
        </p:blipFill>
        <p:spPr bwMode="auto">
          <a:xfrm>
            <a:off x="376238" y="109538"/>
            <a:ext cx="2128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p:cNvPicPr>
            <a:picLocks noChangeAspect="1" noChangeArrowheads="1"/>
          </p:cNvPicPr>
          <p:nvPr/>
        </p:nvPicPr>
        <p:blipFill>
          <a:blip r:embed="rId5">
            <a:extLst>
              <a:ext uri="{28A0092B-C50C-407E-A947-70E740481C1C}">
                <a14:useLocalDpi xmlns:a14="http://schemas.microsoft.com/office/drawing/2010/main" val="0"/>
              </a:ext>
            </a:extLst>
          </a:blip>
          <a:srcRect t="10835"/>
          <a:stretch>
            <a:fillRect/>
          </a:stretch>
        </p:blipFill>
        <p:spPr bwMode="auto">
          <a:xfrm>
            <a:off x="2755900" y="100013"/>
            <a:ext cx="2041525"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6"/>
          <p:cNvSpPr>
            <a:spLocks noChangeArrowheads="1"/>
          </p:cNvSpPr>
          <p:nvPr/>
        </p:nvSpPr>
        <p:spPr bwMode="auto">
          <a:xfrm>
            <a:off x="576263" y="1165225"/>
            <a:ext cx="1728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b="1">
                <a:solidFill>
                  <a:srgbClr val="25A798"/>
                </a:solidFill>
                <a:latin typeface="Tahoma" panose="020B0604030504040204" pitchFamily="34" charset="0"/>
                <a:cs typeface="Tahoma" panose="020B0604030504040204" pitchFamily="34" charset="0"/>
              </a:rPr>
              <a:t>Case Studies </a:t>
            </a:r>
          </a:p>
          <a:p>
            <a:pPr eaLnBrk="1" hangingPunct="1"/>
            <a:endParaRPr lang="en-GB" altLang="en-US" b="1">
              <a:solidFill>
                <a:srgbClr val="25A798"/>
              </a:solidFill>
              <a:latin typeface="Tahoma" panose="020B0604030504040204" pitchFamily="34" charset="0"/>
              <a:cs typeface="Tahoma" panose="020B0604030504040204" pitchFamily="34" charset="0"/>
            </a:endParaRPr>
          </a:p>
        </p:txBody>
      </p:sp>
      <p:graphicFrame>
        <p:nvGraphicFramePr>
          <p:cNvPr id="24582" name="Object 1"/>
          <p:cNvGraphicFramePr>
            <a:graphicFrameLocks noChangeAspect="1"/>
          </p:cNvGraphicFramePr>
          <p:nvPr/>
        </p:nvGraphicFramePr>
        <p:xfrm>
          <a:off x="5003800" y="1779588"/>
          <a:ext cx="3455988" cy="4503737"/>
        </p:xfrm>
        <a:graphic>
          <a:graphicData uri="http://schemas.openxmlformats.org/presentationml/2006/ole">
            <mc:AlternateContent xmlns:mc="http://schemas.openxmlformats.org/markup-compatibility/2006">
              <mc:Choice xmlns:v="urn:schemas-microsoft-com:vml" Requires="v">
                <p:oleObj spid="_x0000_s1038" name="Document" r:id="rId6" imgW="6636447" imgH="9659067" progId="Word.Document.12">
                  <p:embed/>
                </p:oleObj>
              </mc:Choice>
              <mc:Fallback>
                <p:oleObj name="Document" r:id="rId6" imgW="6636447" imgH="9659067"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1779588"/>
                        <a:ext cx="3455988"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3" name="Object 2"/>
          <p:cNvGraphicFramePr>
            <a:graphicFrameLocks noChangeAspect="1"/>
          </p:cNvGraphicFramePr>
          <p:nvPr/>
        </p:nvGraphicFramePr>
        <p:xfrm>
          <a:off x="827088" y="1773238"/>
          <a:ext cx="3517900" cy="4392612"/>
        </p:xfrm>
        <a:graphic>
          <a:graphicData uri="http://schemas.openxmlformats.org/presentationml/2006/ole">
            <mc:AlternateContent xmlns:mc="http://schemas.openxmlformats.org/markup-compatibility/2006">
              <mc:Choice xmlns:v="urn:schemas-microsoft-com:vml" Requires="v">
                <p:oleObj spid="_x0000_s1039" name="Document" r:id="rId8" imgW="6636447" imgH="8487944" progId="Word.Document.12">
                  <p:embed/>
                </p:oleObj>
              </mc:Choice>
              <mc:Fallback>
                <p:oleObj name="Document" r:id="rId8" imgW="6636447" imgH="8487944" progId="Word.Document.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1773238"/>
                        <a:ext cx="35179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46421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3396</TotalTime>
  <Words>806</Words>
  <Application>Microsoft Office PowerPoint</Application>
  <PresentationFormat>On-screen Show (4:3)</PresentationFormat>
  <Paragraphs>174</Paragraphs>
  <Slides>14</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Consolas</vt:lpstr>
      <vt:lpstr>Tahoma</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Trafford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Grace</dc:creator>
  <cp:lastModifiedBy>Nick Ellwood</cp:lastModifiedBy>
  <cp:revision>42</cp:revision>
  <dcterms:created xsi:type="dcterms:W3CDTF">2019-04-23T13:08:58Z</dcterms:created>
  <dcterms:modified xsi:type="dcterms:W3CDTF">2021-09-24T08:40:01Z</dcterms:modified>
</cp:coreProperties>
</file>