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95" r:id="rId2"/>
    <p:sldId id="396" r:id="rId3"/>
    <p:sldId id="397" r:id="rId4"/>
    <p:sldId id="394" r:id="rId5"/>
    <p:sldId id="399" r:id="rId6"/>
    <p:sldId id="400" r:id="rId7"/>
    <p:sldId id="406" r:id="rId8"/>
    <p:sldId id="402" r:id="rId9"/>
    <p:sldId id="403" r:id="rId10"/>
    <p:sldId id="404" r:id="rId11"/>
    <p:sldId id="405" r:id="rId12"/>
    <p:sldId id="398" r:id="rId13"/>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701" autoAdjust="0"/>
  </p:normalViewPr>
  <p:slideViewPr>
    <p:cSldViewPr>
      <p:cViewPr varScale="1">
        <p:scale>
          <a:sx n="141" d="100"/>
          <a:sy n="141" d="100"/>
        </p:scale>
        <p:origin x="74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554A3A1-C3C8-4351-B80C-DD977581E857}" type="datetimeFigureOut">
              <a:rPr lang="en-GB" smtClean="0"/>
              <a:t>12/02/2021</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B038C0A-ABFC-406C-98C8-46968D85BEF5}" type="slidenum">
              <a:rPr lang="en-GB" smtClean="0"/>
              <a:t>‹#›</a:t>
            </a:fld>
            <a:endParaRPr lang="en-GB"/>
          </a:p>
        </p:txBody>
      </p:sp>
    </p:spTree>
    <p:extLst>
      <p:ext uri="{BB962C8B-B14F-4D97-AF65-F5344CB8AC3E}">
        <p14:creationId xmlns:p14="http://schemas.microsoft.com/office/powerpoint/2010/main" val="3663096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038C0A-ABFC-406C-98C8-46968D85BEF5}" type="slidenum">
              <a:rPr lang="en-GB" smtClean="0"/>
              <a:t>4</a:t>
            </a:fld>
            <a:endParaRPr lang="en-GB"/>
          </a:p>
        </p:txBody>
      </p:sp>
    </p:spTree>
    <p:extLst>
      <p:ext uri="{BB962C8B-B14F-4D97-AF65-F5344CB8AC3E}">
        <p14:creationId xmlns:p14="http://schemas.microsoft.com/office/powerpoint/2010/main" val="1514879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038C0A-ABFC-406C-98C8-46968D85BEF5}" type="slidenum">
              <a:rPr lang="en-GB" smtClean="0"/>
              <a:t>8</a:t>
            </a:fld>
            <a:endParaRPr lang="en-GB"/>
          </a:p>
        </p:txBody>
      </p:sp>
    </p:spTree>
    <p:extLst>
      <p:ext uri="{BB962C8B-B14F-4D97-AF65-F5344CB8AC3E}">
        <p14:creationId xmlns:p14="http://schemas.microsoft.com/office/powerpoint/2010/main" val="1481057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038C0A-ABFC-406C-98C8-46968D85BEF5}" type="slidenum">
              <a:rPr lang="en-GB" smtClean="0"/>
              <a:t>9</a:t>
            </a:fld>
            <a:endParaRPr lang="en-GB"/>
          </a:p>
        </p:txBody>
      </p:sp>
    </p:spTree>
    <p:extLst>
      <p:ext uri="{BB962C8B-B14F-4D97-AF65-F5344CB8AC3E}">
        <p14:creationId xmlns:p14="http://schemas.microsoft.com/office/powerpoint/2010/main" val="3102714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038C0A-ABFC-406C-98C8-46968D85BEF5}" type="slidenum">
              <a:rPr lang="en-GB" smtClean="0"/>
              <a:t>10</a:t>
            </a:fld>
            <a:endParaRPr lang="en-GB"/>
          </a:p>
        </p:txBody>
      </p:sp>
    </p:spTree>
    <p:extLst>
      <p:ext uri="{BB962C8B-B14F-4D97-AF65-F5344CB8AC3E}">
        <p14:creationId xmlns:p14="http://schemas.microsoft.com/office/powerpoint/2010/main" val="4184360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038C0A-ABFC-406C-98C8-46968D85BEF5}" type="slidenum">
              <a:rPr lang="en-GB" smtClean="0"/>
              <a:t>11</a:t>
            </a:fld>
            <a:endParaRPr lang="en-GB"/>
          </a:p>
        </p:txBody>
      </p:sp>
    </p:spTree>
    <p:extLst>
      <p:ext uri="{BB962C8B-B14F-4D97-AF65-F5344CB8AC3E}">
        <p14:creationId xmlns:p14="http://schemas.microsoft.com/office/powerpoint/2010/main" val="2015831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31640" y="2643758"/>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E791F32-FD6F-4800-A5C7-16C0B3F2E9D1}" type="datetimeFigureOut">
              <a:rPr lang="en-GB" smtClean="0"/>
              <a:t>12/02/2021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21E81E-C687-440F-803E-9B6C0D77D439}" type="slidenum">
              <a:rPr lang="en-GB" smtClean="0"/>
              <a:t>‹#›</a:t>
            </a:fld>
            <a:endParaRPr lang="en-GB"/>
          </a:p>
        </p:txBody>
      </p:sp>
    </p:spTree>
    <p:extLst>
      <p:ext uri="{BB962C8B-B14F-4D97-AF65-F5344CB8AC3E}">
        <p14:creationId xmlns:p14="http://schemas.microsoft.com/office/powerpoint/2010/main" val="5241673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791F32-FD6F-4800-A5C7-16C0B3F2E9D1}" type="datetimeFigureOut">
              <a:rPr lang="en-GB" smtClean="0"/>
              <a:t>12/02/2021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21E81E-C687-440F-803E-9B6C0D77D439}" type="slidenum">
              <a:rPr lang="en-GB" smtClean="0"/>
              <a:t>‹#›</a:t>
            </a:fld>
            <a:endParaRPr lang="en-GB"/>
          </a:p>
        </p:txBody>
      </p:sp>
    </p:spTree>
    <p:extLst>
      <p:ext uri="{BB962C8B-B14F-4D97-AF65-F5344CB8AC3E}">
        <p14:creationId xmlns:p14="http://schemas.microsoft.com/office/powerpoint/2010/main" val="250291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791F32-FD6F-4800-A5C7-16C0B3F2E9D1}" type="datetimeFigureOut">
              <a:rPr lang="en-GB" smtClean="0"/>
              <a:t>12/02/2021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21E81E-C687-440F-803E-9B6C0D77D439}" type="slidenum">
              <a:rPr lang="en-GB" smtClean="0"/>
              <a:t>‹#›</a:t>
            </a:fld>
            <a:endParaRPr lang="en-GB"/>
          </a:p>
        </p:txBody>
      </p:sp>
    </p:spTree>
    <p:extLst>
      <p:ext uri="{BB962C8B-B14F-4D97-AF65-F5344CB8AC3E}">
        <p14:creationId xmlns:p14="http://schemas.microsoft.com/office/powerpoint/2010/main" val="3172674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791F32-FD6F-4800-A5C7-16C0B3F2E9D1}" type="datetimeFigureOut">
              <a:rPr lang="en-GB" smtClean="0"/>
              <a:t>12/02/2021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21E81E-C687-440F-803E-9B6C0D77D439}" type="slidenum">
              <a:rPr lang="en-GB" smtClean="0"/>
              <a:t>‹#›</a:t>
            </a:fld>
            <a:endParaRPr lang="en-GB"/>
          </a:p>
        </p:txBody>
      </p:sp>
    </p:spTree>
    <p:extLst>
      <p:ext uri="{BB962C8B-B14F-4D97-AF65-F5344CB8AC3E}">
        <p14:creationId xmlns:p14="http://schemas.microsoft.com/office/powerpoint/2010/main" val="2507887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791F32-FD6F-4800-A5C7-16C0B3F2E9D1}" type="datetimeFigureOut">
              <a:rPr lang="en-GB" smtClean="0"/>
              <a:t>12/02/2021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21E81E-C687-440F-803E-9B6C0D77D439}" type="slidenum">
              <a:rPr lang="en-GB" smtClean="0"/>
              <a:t>‹#›</a:t>
            </a:fld>
            <a:endParaRPr lang="en-GB"/>
          </a:p>
        </p:txBody>
      </p:sp>
    </p:spTree>
    <p:extLst>
      <p:ext uri="{BB962C8B-B14F-4D97-AF65-F5344CB8AC3E}">
        <p14:creationId xmlns:p14="http://schemas.microsoft.com/office/powerpoint/2010/main" val="1378796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E791F32-FD6F-4800-A5C7-16C0B3F2E9D1}" type="datetimeFigureOut">
              <a:rPr lang="en-GB" smtClean="0"/>
              <a:t>12/02/2021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21E81E-C687-440F-803E-9B6C0D77D439}" type="slidenum">
              <a:rPr lang="en-GB" smtClean="0"/>
              <a:t>‹#›</a:t>
            </a:fld>
            <a:endParaRPr lang="en-GB"/>
          </a:p>
        </p:txBody>
      </p:sp>
    </p:spTree>
    <p:extLst>
      <p:ext uri="{BB962C8B-B14F-4D97-AF65-F5344CB8AC3E}">
        <p14:creationId xmlns:p14="http://schemas.microsoft.com/office/powerpoint/2010/main" val="3009936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E791F32-FD6F-4800-A5C7-16C0B3F2E9D1}" type="datetimeFigureOut">
              <a:rPr lang="en-GB" smtClean="0"/>
              <a:t>12/02/2021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E21E81E-C687-440F-803E-9B6C0D77D439}" type="slidenum">
              <a:rPr lang="en-GB" smtClean="0"/>
              <a:t>‹#›</a:t>
            </a:fld>
            <a:endParaRPr lang="en-GB"/>
          </a:p>
        </p:txBody>
      </p:sp>
    </p:spTree>
    <p:extLst>
      <p:ext uri="{BB962C8B-B14F-4D97-AF65-F5344CB8AC3E}">
        <p14:creationId xmlns:p14="http://schemas.microsoft.com/office/powerpoint/2010/main" val="1833802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E791F32-FD6F-4800-A5C7-16C0B3F2E9D1}" type="datetimeFigureOut">
              <a:rPr lang="en-GB" smtClean="0"/>
              <a:t>12/02/2021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E21E81E-C687-440F-803E-9B6C0D77D439}" type="slidenum">
              <a:rPr lang="en-GB" smtClean="0"/>
              <a:t>‹#›</a:t>
            </a:fld>
            <a:endParaRPr lang="en-GB"/>
          </a:p>
        </p:txBody>
      </p:sp>
    </p:spTree>
    <p:extLst>
      <p:ext uri="{BB962C8B-B14F-4D97-AF65-F5344CB8AC3E}">
        <p14:creationId xmlns:p14="http://schemas.microsoft.com/office/powerpoint/2010/main" val="2211193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791F32-FD6F-4800-A5C7-16C0B3F2E9D1}" type="datetimeFigureOut">
              <a:rPr lang="en-GB" smtClean="0"/>
              <a:t>12/02/2021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E21E81E-C687-440F-803E-9B6C0D77D439}" type="slidenum">
              <a:rPr lang="en-GB" smtClean="0"/>
              <a:t>‹#›</a:t>
            </a:fld>
            <a:endParaRPr lang="en-GB"/>
          </a:p>
        </p:txBody>
      </p:sp>
    </p:spTree>
    <p:extLst>
      <p:ext uri="{BB962C8B-B14F-4D97-AF65-F5344CB8AC3E}">
        <p14:creationId xmlns:p14="http://schemas.microsoft.com/office/powerpoint/2010/main" val="3368413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791F32-FD6F-4800-A5C7-16C0B3F2E9D1}" type="datetimeFigureOut">
              <a:rPr lang="en-GB" smtClean="0"/>
              <a:t>12/02/2021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21E81E-C687-440F-803E-9B6C0D77D439}" type="slidenum">
              <a:rPr lang="en-GB" smtClean="0"/>
              <a:t>‹#›</a:t>
            </a:fld>
            <a:endParaRPr lang="en-GB"/>
          </a:p>
        </p:txBody>
      </p:sp>
    </p:spTree>
    <p:extLst>
      <p:ext uri="{BB962C8B-B14F-4D97-AF65-F5344CB8AC3E}">
        <p14:creationId xmlns:p14="http://schemas.microsoft.com/office/powerpoint/2010/main" val="3035665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791F32-FD6F-4800-A5C7-16C0B3F2E9D1}" type="datetimeFigureOut">
              <a:rPr lang="en-GB" smtClean="0"/>
              <a:t>12/02/2021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21E81E-C687-440F-803E-9B6C0D77D439}" type="slidenum">
              <a:rPr lang="en-GB" smtClean="0"/>
              <a:t>‹#›</a:t>
            </a:fld>
            <a:endParaRPr lang="en-GB"/>
          </a:p>
        </p:txBody>
      </p:sp>
    </p:spTree>
    <p:extLst>
      <p:ext uri="{BB962C8B-B14F-4D97-AF65-F5344CB8AC3E}">
        <p14:creationId xmlns:p14="http://schemas.microsoft.com/office/powerpoint/2010/main" val="828934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0001" y="195486"/>
            <a:ext cx="7948431" cy="85725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E791F32-FD6F-4800-A5C7-16C0B3F2E9D1}" type="datetimeFigureOut">
              <a:rPr lang="en-GB" smtClean="0"/>
              <a:t>12/02/2021</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E21E81E-C687-440F-803E-9B6C0D77D439}" type="slidenum">
              <a:rPr lang="en-GB" smtClean="0"/>
              <a:t>‹#›</a:t>
            </a:fld>
            <a:endParaRPr lang="en-GB"/>
          </a:p>
        </p:txBody>
      </p:sp>
      <p:sp>
        <p:nvSpPr>
          <p:cNvPr id="7" name="Rectangle 6"/>
          <p:cNvSpPr/>
          <p:nvPr userDrawn="1"/>
        </p:nvSpPr>
        <p:spPr>
          <a:xfrm>
            <a:off x="6859057" y="4796043"/>
            <a:ext cx="2284951" cy="339502"/>
          </a:xfrm>
          <a:prstGeom prst="rect">
            <a:avLst/>
          </a:prstGeom>
          <a:solidFill>
            <a:srgbClr val="7030A0"/>
          </a:solidFill>
          <a:ln>
            <a:solidFill>
              <a:srgbClr val="7030A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1" name="Rectangle 10"/>
          <p:cNvSpPr/>
          <p:nvPr userDrawn="1"/>
        </p:nvSpPr>
        <p:spPr>
          <a:xfrm>
            <a:off x="0" y="4793964"/>
            <a:ext cx="2267744" cy="349536"/>
          </a:xfrm>
          <a:prstGeom prst="rect">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2" name="Rectangle 11"/>
          <p:cNvSpPr/>
          <p:nvPr userDrawn="1"/>
        </p:nvSpPr>
        <p:spPr>
          <a:xfrm>
            <a:off x="4554793" y="4793964"/>
            <a:ext cx="2304256" cy="339502"/>
          </a:xfrm>
          <a:prstGeom prst="rect">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3" name="Rectangle 12"/>
          <p:cNvSpPr/>
          <p:nvPr userDrawn="1"/>
        </p:nvSpPr>
        <p:spPr>
          <a:xfrm>
            <a:off x="2267744" y="4793964"/>
            <a:ext cx="2291006" cy="349536"/>
          </a:xfrm>
          <a:prstGeom prst="rect">
            <a:avLst/>
          </a:prstGeom>
          <a:solidFill>
            <a:srgbClr val="00B0F0"/>
          </a:solidFill>
          <a:ln>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pic>
        <p:nvPicPr>
          <p:cNvPr id="14" name="Picture 1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424157" y="123478"/>
            <a:ext cx="634538" cy="637040"/>
          </a:xfrm>
          <a:prstGeom prst="rect">
            <a:avLst/>
          </a:prstGeom>
        </p:spPr>
      </p:pic>
    </p:spTree>
    <p:extLst>
      <p:ext uri="{BB962C8B-B14F-4D97-AF65-F5344CB8AC3E}">
        <p14:creationId xmlns:p14="http://schemas.microsoft.com/office/powerpoint/2010/main" val="2775976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rachel.Berrisford@tameside.gov.uk" TargetMode="External"/><Relationship Id="rId7" Type="http://schemas.openxmlformats.org/officeDocument/2006/relationships/image" Target="../media/image14.png"/><Relationship Id="rId2" Type="http://schemas.openxmlformats.org/officeDocument/2006/relationships/hyperlink" Target="mailto:lorraine.hopkins@tameside.gov.uk"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mailto:jakia.islam@tameside.gov.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tameside.gov.uk/earlyhelp/neighbourhoods" TargetMode="External"/><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5696" y="108400"/>
            <a:ext cx="5832648" cy="1077218"/>
          </a:xfrm>
          <a:prstGeom prst="rect">
            <a:avLst/>
          </a:prstGeom>
          <a:noFill/>
        </p:spPr>
        <p:txBody>
          <a:bodyPr wrap="square" rtlCol="0">
            <a:spAutoFit/>
          </a:bodyPr>
          <a:lstStyle/>
          <a:p>
            <a:pPr algn="ctr"/>
            <a:r>
              <a:rPr lang="en-GB" sz="3200" b="1" u="sng" dirty="0" smtClean="0"/>
              <a:t>EARLY HELP/EARLY YEARS &amp; NEIGHBOURHOODS</a:t>
            </a:r>
            <a:endParaRPr lang="en-GB" sz="3200"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1707655"/>
            <a:ext cx="4392488" cy="2729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27" y="1707654"/>
            <a:ext cx="2708383" cy="2729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5688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79512" y="178943"/>
            <a:ext cx="8280920" cy="4360164"/>
          </a:xfrm>
          <a:prstGeom prst="rect">
            <a:avLst/>
          </a:prstGeom>
        </p:spPr>
      </p:pic>
    </p:spTree>
    <p:extLst>
      <p:ext uri="{BB962C8B-B14F-4D97-AF65-F5344CB8AC3E}">
        <p14:creationId xmlns:p14="http://schemas.microsoft.com/office/powerpoint/2010/main" val="530030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STARS Partners</a:t>
            </a:r>
            <a:endParaRPr lang="en-GB" dirty="0"/>
          </a:p>
        </p:txBody>
      </p:sp>
      <p:pic>
        <p:nvPicPr>
          <p:cNvPr id="4" name="Content Placeholder 3"/>
          <p:cNvPicPr>
            <a:picLocks noGrp="1" noChangeAspect="1"/>
          </p:cNvPicPr>
          <p:nvPr>
            <p:ph idx="1"/>
          </p:nvPr>
        </p:nvPicPr>
        <p:blipFill>
          <a:blip r:embed="rId3"/>
          <a:stretch>
            <a:fillRect/>
          </a:stretch>
        </p:blipFill>
        <p:spPr>
          <a:xfrm>
            <a:off x="539552" y="866160"/>
            <a:ext cx="7401785" cy="3728065"/>
          </a:xfrm>
          <a:prstGeom prst="rect">
            <a:avLst/>
          </a:prstGeom>
        </p:spPr>
      </p:pic>
    </p:spTree>
    <p:extLst>
      <p:ext uri="{BB962C8B-B14F-4D97-AF65-F5344CB8AC3E}">
        <p14:creationId xmlns:p14="http://schemas.microsoft.com/office/powerpoint/2010/main" val="1347048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9234"/>
            <a:ext cx="6172200" cy="857250"/>
          </a:xfrm>
        </p:spPr>
        <p:txBody>
          <a:bodyPr/>
          <a:lstStyle/>
          <a:p>
            <a:r>
              <a:rPr lang="en-GB" b="1" dirty="0" smtClean="0"/>
              <a:t>Contact Details </a:t>
            </a:r>
            <a:endParaRPr lang="en-GB" b="1" dirty="0"/>
          </a:p>
        </p:txBody>
      </p:sp>
      <p:sp>
        <p:nvSpPr>
          <p:cNvPr id="4" name="TextBox 3"/>
          <p:cNvSpPr txBox="1"/>
          <p:nvPr/>
        </p:nvSpPr>
        <p:spPr>
          <a:xfrm>
            <a:off x="1553289" y="658962"/>
            <a:ext cx="6048672" cy="3600986"/>
          </a:xfrm>
          <a:prstGeom prst="rect">
            <a:avLst/>
          </a:prstGeom>
          <a:noFill/>
        </p:spPr>
        <p:txBody>
          <a:bodyPr wrap="square" rtlCol="0">
            <a:spAutoFit/>
          </a:bodyPr>
          <a:lstStyle/>
          <a:p>
            <a:r>
              <a:rPr lang="en-GB" sz="2100" b="1" dirty="0"/>
              <a:t>				</a:t>
            </a:r>
          </a:p>
          <a:p>
            <a:pPr algn="ctr"/>
            <a:r>
              <a:rPr lang="en-GB" sz="2100" b="1" dirty="0">
                <a:hlinkClick r:id="rId2"/>
              </a:rPr>
              <a:t>lorraine.hopkins@tameside.gov.uk</a:t>
            </a:r>
            <a:r>
              <a:rPr lang="en-GB" sz="2100" b="1" dirty="0"/>
              <a:t> </a:t>
            </a:r>
          </a:p>
          <a:p>
            <a:pPr algn="ctr"/>
            <a:r>
              <a:rPr lang="en-GB" dirty="0" smtClean="0">
                <a:hlinkClick r:id=""/>
              </a:rPr>
              <a:t>Head of Service</a:t>
            </a:r>
            <a:endParaRPr lang="en-GB" dirty="0">
              <a:hlinkClick r:id=""/>
            </a:endParaRPr>
          </a:p>
          <a:p>
            <a:pPr algn="ctr"/>
            <a:endParaRPr lang="en-GB" sz="2100" b="1" dirty="0">
              <a:hlinkClick r:id=""/>
            </a:endParaRPr>
          </a:p>
          <a:p>
            <a:pPr algn="ctr"/>
            <a:r>
              <a:rPr lang="en-GB" sz="2100" b="1" dirty="0">
                <a:hlinkClick r:id=""/>
              </a:rPr>
              <a:t>emma.lewis@tameside.gov.uk</a:t>
            </a:r>
            <a:r>
              <a:rPr lang="en-GB" sz="2100" b="1" dirty="0"/>
              <a:t> </a:t>
            </a:r>
          </a:p>
          <a:p>
            <a:pPr algn="ctr"/>
            <a:r>
              <a:rPr lang="en-GB" dirty="0" smtClean="0">
                <a:hlinkClick r:id=""/>
              </a:rPr>
              <a:t>Service Manager</a:t>
            </a:r>
            <a:endParaRPr lang="en-GB" dirty="0">
              <a:hlinkClick r:id=""/>
            </a:endParaRPr>
          </a:p>
          <a:p>
            <a:pPr algn="ctr"/>
            <a:endParaRPr lang="en-GB" sz="2100" b="1" dirty="0">
              <a:hlinkClick r:id=""/>
            </a:endParaRPr>
          </a:p>
          <a:p>
            <a:pPr algn="ctr"/>
            <a:r>
              <a:rPr lang="en-GB" sz="2100" b="1" dirty="0">
                <a:hlinkClick r:id="rId3"/>
              </a:rPr>
              <a:t>r</a:t>
            </a:r>
            <a:r>
              <a:rPr lang="en-GB" sz="2100" b="1" dirty="0" smtClean="0">
                <a:hlinkClick r:id="rId3"/>
              </a:rPr>
              <a:t>achel.Berrisford@tameside.gov.uk</a:t>
            </a:r>
            <a:r>
              <a:rPr lang="en-GB" sz="2100" b="1" dirty="0" smtClean="0"/>
              <a:t>  </a:t>
            </a:r>
            <a:endParaRPr lang="en-GB" sz="2100" b="1" dirty="0">
              <a:hlinkClick r:id="rId4"/>
            </a:endParaRPr>
          </a:p>
          <a:p>
            <a:pPr algn="ctr"/>
            <a:r>
              <a:rPr lang="en-GB" dirty="0" smtClean="0">
                <a:hlinkClick r:id=""/>
              </a:rPr>
              <a:t>Team Manager </a:t>
            </a:r>
            <a:endParaRPr lang="en-GB" dirty="0">
              <a:hlinkClick r:id=""/>
            </a:endParaRPr>
          </a:p>
          <a:p>
            <a:pPr algn="ctr"/>
            <a:endParaRPr lang="en-GB" sz="2100" b="1" dirty="0">
              <a:hlinkClick r:id=""/>
            </a:endParaRPr>
          </a:p>
          <a:p>
            <a:endParaRPr lang="en-GB" sz="1350" dirty="0"/>
          </a:p>
          <a:p>
            <a:r>
              <a:rPr lang="en-GB" sz="1350" dirty="0"/>
              <a:t>		</a:t>
            </a:r>
            <a:endParaRPr lang="en-GB" sz="21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6584" b="3578"/>
          <a:stretch/>
        </p:blipFill>
        <p:spPr bwMode="auto">
          <a:xfrm>
            <a:off x="1812018" y="789552"/>
            <a:ext cx="594066" cy="763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2018" y="1765168"/>
            <a:ext cx="648072" cy="865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7"/>
          <a:stretch>
            <a:fillRect/>
          </a:stretch>
        </p:blipFill>
        <p:spPr>
          <a:xfrm>
            <a:off x="1812018" y="2861251"/>
            <a:ext cx="648072" cy="862627"/>
          </a:xfrm>
          <a:prstGeom prst="rect">
            <a:avLst/>
          </a:prstGeom>
        </p:spPr>
      </p:pic>
    </p:spTree>
    <p:extLst>
      <p:ext uri="{BB962C8B-B14F-4D97-AF65-F5344CB8AC3E}">
        <p14:creationId xmlns:p14="http://schemas.microsoft.com/office/powerpoint/2010/main" val="1913415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83568" y="51470"/>
            <a:ext cx="7647510" cy="4731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3157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001" y="195486"/>
            <a:ext cx="7948431" cy="838104"/>
          </a:xfrm>
        </p:spPr>
        <p:style>
          <a:lnRef idx="1">
            <a:schemeClr val="accent1"/>
          </a:lnRef>
          <a:fillRef idx="2">
            <a:schemeClr val="accent1"/>
          </a:fillRef>
          <a:effectRef idx="1">
            <a:schemeClr val="accent1"/>
          </a:effectRef>
          <a:fontRef idx="minor">
            <a:schemeClr val="dk1"/>
          </a:fontRef>
        </p:style>
        <p:txBody>
          <a:bodyPr/>
          <a:lstStyle/>
          <a:p>
            <a:r>
              <a:rPr lang="en-GB" dirty="0" smtClean="0"/>
              <a:t>Early Help Pathways</a:t>
            </a:r>
            <a:endParaRPr lang="en-GB" dirty="0"/>
          </a:p>
        </p:txBody>
      </p:sp>
      <p:sp>
        <p:nvSpPr>
          <p:cNvPr id="3" name="Content Placeholder 2"/>
          <p:cNvSpPr>
            <a:spLocks noGrp="1"/>
          </p:cNvSpPr>
          <p:nvPr>
            <p:ph idx="1"/>
          </p:nvPr>
        </p:nvSpPr>
        <p:spPr>
          <a:xfrm>
            <a:off x="440001" y="1033590"/>
            <a:ext cx="8229600" cy="3394472"/>
          </a:xfrm>
        </p:spPr>
        <p:txBody>
          <a:bodyPr>
            <a:normAutofit fontScale="47500" lnSpcReduction="20000"/>
          </a:bodyPr>
          <a:lstStyle/>
          <a:p>
            <a:pPr marL="0" indent="0">
              <a:buNone/>
            </a:pPr>
            <a:r>
              <a:rPr lang="en-GB" b="1" dirty="0" smtClean="0"/>
              <a:t>Early Help Access Point – 342 4160</a:t>
            </a:r>
          </a:p>
          <a:p>
            <a:endParaRPr lang="en-GB" dirty="0" smtClean="0"/>
          </a:p>
          <a:p>
            <a:r>
              <a:rPr lang="en-GB" dirty="0" smtClean="0"/>
              <a:t>Team </a:t>
            </a:r>
            <a:r>
              <a:rPr lang="en-GB" dirty="0" smtClean="0"/>
              <a:t>Around</a:t>
            </a:r>
          </a:p>
          <a:p>
            <a:r>
              <a:rPr lang="en-GB" dirty="0" smtClean="0"/>
              <a:t>Early Help Panel</a:t>
            </a:r>
          </a:p>
          <a:p>
            <a:r>
              <a:rPr lang="en-GB" dirty="0" smtClean="0"/>
              <a:t>Early Help Assessment Advisors</a:t>
            </a:r>
          </a:p>
          <a:p>
            <a:r>
              <a:rPr lang="en-GB" dirty="0" smtClean="0"/>
              <a:t>Early Years/ Children Centres</a:t>
            </a:r>
            <a:endParaRPr lang="en-GB" dirty="0"/>
          </a:p>
          <a:p>
            <a:r>
              <a:rPr lang="en-GB" dirty="0" smtClean="0"/>
              <a:t>Parenting</a:t>
            </a:r>
          </a:p>
          <a:p>
            <a:r>
              <a:rPr lang="en-GB" dirty="0" smtClean="0"/>
              <a:t>Provider Support</a:t>
            </a:r>
          </a:p>
          <a:p>
            <a:r>
              <a:rPr lang="en-GB" dirty="0" smtClean="0"/>
              <a:t>Families Information </a:t>
            </a:r>
            <a:r>
              <a:rPr lang="en-GB" dirty="0" smtClean="0"/>
              <a:t>Service / Service </a:t>
            </a:r>
            <a:r>
              <a:rPr lang="en-GB" dirty="0" smtClean="0"/>
              <a:t>Information Directory </a:t>
            </a:r>
            <a:endParaRPr lang="en-GB" dirty="0"/>
          </a:p>
          <a:p>
            <a:r>
              <a:rPr lang="en-GB" dirty="0" smtClean="0"/>
              <a:t>Health </a:t>
            </a:r>
            <a:r>
              <a:rPr lang="en-GB" dirty="0" smtClean="0"/>
              <a:t>Young Minds (SPOE)</a:t>
            </a:r>
          </a:p>
          <a:p>
            <a:r>
              <a:rPr lang="en-GB" dirty="0" smtClean="0"/>
              <a:t>Family </a:t>
            </a:r>
            <a:r>
              <a:rPr lang="en-GB" dirty="0" smtClean="0"/>
              <a:t>Intervention</a:t>
            </a:r>
          </a:p>
          <a:p>
            <a:r>
              <a:rPr lang="en-GB" dirty="0" smtClean="0"/>
              <a:t>Action </a:t>
            </a:r>
            <a:r>
              <a:rPr lang="en-GB" dirty="0" smtClean="0"/>
              <a:t>Together</a:t>
            </a:r>
          </a:p>
          <a:p>
            <a:r>
              <a:rPr lang="en-GB" dirty="0" smtClean="0"/>
              <a:t>Neighbourhood Offer </a:t>
            </a:r>
            <a:endParaRPr lang="en-GB" dirty="0" smtClean="0"/>
          </a:p>
          <a:p>
            <a:r>
              <a:rPr lang="en-GB" dirty="0" smtClean="0"/>
              <a:t>Pathway </a:t>
            </a:r>
            <a:r>
              <a:rPr lang="en-GB" dirty="0" smtClean="0"/>
              <a:t>straight to the Women's Centre too</a:t>
            </a:r>
          </a:p>
          <a:p>
            <a:endParaRPr lang="en-GB" dirty="0" smtClean="0"/>
          </a:p>
          <a:p>
            <a:endParaRPr lang="en-GB" dirty="0"/>
          </a:p>
        </p:txBody>
      </p:sp>
    </p:spTree>
    <p:extLst>
      <p:ext uri="{BB962C8B-B14F-4D97-AF65-F5344CB8AC3E}">
        <p14:creationId xmlns:p14="http://schemas.microsoft.com/office/powerpoint/2010/main" val="2281683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288740" y="-99208"/>
            <a:ext cx="4782543" cy="857250"/>
          </a:xfrm>
        </p:spPr>
        <p:txBody>
          <a:bodyPr>
            <a:normAutofit/>
          </a:bodyPr>
          <a:lstStyle/>
          <a:p>
            <a:pPr algn="ctr"/>
            <a:r>
              <a:rPr lang="en-GB" sz="1500" b="1" dirty="0"/>
              <a:t>EH/NEIGHBOURHOODS WEBSITE </a:t>
            </a:r>
            <a:r>
              <a:rPr lang="en-GB" sz="1500" u="sng" dirty="0">
                <a:hlinkClick r:id="rId3"/>
              </a:rPr>
              <a:t>https://www.tameside.gov.uk/earlyhelp/neighbourhoods</a:t>
            </a:r>
            <a:r>
              <a:rPr lang="en-GB" sz="1500" b="1" dirty="0"/>
              <a:t>  </a:t>
            </a:r>
          </a:p>
        </p:txBody>
      </p:sp>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506" y="798151"/>
            <a:ext cx="4069172" cy="1139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066" y="1917096"/>
            <a:ext cx="4094612" cy="2454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27984" y="1917096"/>
            <a:ext cx="4022638" cy="2527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7984" y="783139"/>
            <a:ext cx="4022638" cy="1133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3707904" y="4456164"/>
            <a:ext cx="1324520" cy="507831"/>
          </a:xfrm>
          <a:prstGeom prst="rect">
            <a:avLst/>
          </a:prstGeom>
          <a:noFill/>
        </p:spPr>
        <p:txBody>
          <a:bodyPr wrap="square" rtlCol="0">
            <a:spAutoFit/>
          </a:bodyPr>
          <a:lstStyle/>
          <a:p>
            <a:r>
              <a:rPr lang="en-GB" sz="1350" b="1" i="1" dirty="0">
                <a:solidFill>
                  <a:srgbClr val="FF0000"/>
                </a:solidFill>
              </a:rPr>
              <a:t>Over </a:t>
            </a:r>
            <a:r>
              <a:rPr lang="en-GB" sz="1350" b="1" i="1" dirty="0" smtClean="0">
                <a:solidFill>
                  <a:srgbClr val="FF0000"/>
                </a:solidFill>
              </a:rPr>
              <a:t>20k </a:t>
            </a:r>
            <a:r>
              <a:rPr lang="en-GB" sz="1350" b="1" i="1" dirty="0">
                <a:solidFill>
                  <a:srgbClr val="FF0000"/>
                </a:solidFill>
              </a:rPr>
              <a:t>HITS!</a:t>
            </a:r>
          </a:p>
          <a:p>
            <a:endParaRPr lang="en-GB" sz="1350" dirty="0"/>
          </a:p>
        </p:txBody>
      </p:sp>
    </p:spTree>
    <p:extLst>
      <p:ext uri="{BB962C8B-B14F-4D97-AF65-F5344CB8AC3E}">
        <p14:creationId xmlns:p14="http://schemas.microsoft.com/office/powerpoint/2010/main" val="4291113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Early Years Offer</a:t>
            </a:r>
            <a:endParaRPr lang="en-GB" dirty="0"/>
          </a:p>
        </p:txBody>
      </p:sp>
      <p:sp>
        <p:nvSpPr>
          <p:cNvPr id="3" name="Content Placeholder 2"/>
          <p:cNvSpPr>
            <a:spLocks noGrp="1"/>
          </p:cNvSpPr>
          <p:nvPr>
            <p:ph idx="1"/>
          </p:nvPr>
        </p:nvSpPr>
        <p:spPr/>
        <p:txBody>
          <a:bodyPr>
            <a:normAutofit fontScale="40000" lnSpcReduction="20000"/>
          </a:bodyPr>
          <a:lstStyle/>
          <a:p>
            <a:pPr marL="0" indent="0">
              <a:spcAft>
                <a:spcPts val="0"/>
              </a:spcAft>
              <a:buNone/>
            </a:pPr>
            <a:r>
              <a:rPr lang="en-GB" sz="4500" b="1" u="sng" dirty="0">
                <a:solidFill>
                  <a:srgbClr val="000000"/>
                </a:solidFill>
                <a:latin typeface="Calibri" panose="020F0502020204030204" pitchFamily="34" charset="0"/>
                <a:ea typeface="Calibri" panose="020F0502020204030204" pitchFamily="34" charset="0"/>
              </a:rPr>
              <a:t>Early Years and Children Centres</a:t>
            </a:r>
            <a:endParaRPr lang="en-GB" sz="4500" b="1" dirty="0">
              <a:latin typeface="Calibri" panose="020F0502020204030204" pitchFamily="34" charset="0"/>
              <a:ea typeface="Calibri" panose="020F0502020204030204" pitchFamily="34" charset="0"/>
            </a:endParaRPr>
          </a:p>
          <a:p>
            <a:pPr marL="0" indent="0">
              <a:spcAft>
                <a:spcPts val="0"/>
              </a:spcAft>
              <a:buNone/>
            </a:pPr>
            <a:r>
              <a:rPr lang="en-GB" b="1" dirty="0">
                <a:solidFill>
                  <a:srgbClr val="000000"/>
                </a:solidFill>
                <a:latin typeface="Calibri" panose="020F0502020204030204" pitchFamily="34" charset="0"/>
                <a:ea typeface="Calibri" panose="020F0502020204030204" pitchFamily="34" charset="0"/>
              </a:rPr>
              <a:t>4 designated children’s centres, one in each locality in Tameside. </a:t>
            </a:r>
            <a:endParaRPr lang="en-GB" b="1" dirty="0" smtClean="0">
              <a:solidFill>
                <a:srgbClr val="000000"/>
              </a:solidFill>
              <a:latin typeface="Calibri" panose="020F0502020204030204" pitchFamily="34" charset="0"/>
              <a:ea typeface="Calibri" panose="020F0502020204030204" pitchFamily="34" charset="0"/>
            </a:endParaRPr>
          </a:p>
          <a:p>
            <a:pPr marL="0" indent="0">
              <a:spcAft>
                <a:spcPts val="0"/>
              </a:spcAft>
              <a:buNone/>
            </a:pPr>
            <a:r>
              <a:rPr lang="en-GB" b="1" dirty="0" smtClean="0">
                <a:solidFill>
                  <a:srgbClr val="000000"/>
                </a:solidFill>
                <a:latin typeface="Calibri" panose="020F0502020204030204" pitchFamily="34" charset="0"/>
                <a:ea typeface="Calibri" panose="020F0502020204030204" pitchFamily="34" charset="0"/>
              </a:rPr>
              <a:t>Following </a:t>
            </a:r>
            <a:r>
              <a:rPr lang="en-GB" b="1" dirty="0">
                <a:solidFill>
                  <a:srgbClr val="000000"/>
                </a:solidFill>
                <a:latin typeface="Calibri" panose="020F0502020204030204" pitchFamily="34" charset="0"/>
                <a:ea typeface="Calibri" panose="020F0502020204030204" pitchFamily="34" charset="0"/>
              </a:rPr>
              <a:t>COVID we now have a blended offer both virtual/ online offer and some face to face for targeted groups. We align our EY offer with Health / midwifery and Voluntary sector and deliver through the GM 8 stage model</a:t>
            </a:r>
          </a:p>
          <a:p>
            <a:pPr marL="0" indent="0">
              <a:buNone/>
            </a:pPr>
            <a:endParaRPr lang="en-GB" b="1" dirty="0" smtClean="0"/>
          </a:p>
          <a:p>
            <a:pPr marL="0" indent="0">
              <a:buNone/>
            </a:pPr>
            <a:r>
              <a:rPr lang="en-GB" b="1" dirty="0" smtClean="0"/>
              <a:t>Currently </a:t>
            </a:r>
            <a:r>
              <a:rPr lang="en-GB" b="1" dirty="0"/>
              <a:t>universal offer for Grow Early Years </a:t>
            </a:r>
            <a:endParaRPr lang="en-GB" dirty="0"/>
          </a:p>
          <a:p>
            <a:pPr marL="0" indent="0">
              <a:buNone/>
            </a:pPr>
            <a:r>
              <a:rPr lang="en-GB" dirty="0" smtClean="0"/>
              <a:t>•Live </a:t>
            </a:r>
            <a:r>
              <a:rPr lang="en-GB" dirty="0"/>
              <a:t>Rhyme Time session every Monday </a:t>
            </a:r>
          </a:p>
          <a:p>
            <a:pPr marL="0" indent="0">
              <a:buNone/>
            </a:pPr>
            <a:r>
              <a:rPr lang="en-GB" dirty="0" smtClean="0"/>
              <a:t>•Lockdown </a:t>
            </a:r>
            <a:r>
              <a:rPr lang="en-GB" dirty="0"/>
              <a:t>Babies group Every Thursday </a:t>
            </a:r>
          </a:p>
          <a:p>
            <a:pPr marL="0" indent="0">
              <a:buNone/>
            </a:pPr>
            <a:r>
              <a:rPr lang="en-GB" dirty="0" smtClean="0"/>
              <a:t>•Book </a:t>
            </a:r>
            <a:r>
              <a:rPr lang="en-GB" dirty="0"/>
              <a:t>of the week is promoted on the Facebook Page weekly, this includes various activities across the week. </a:t>
            </a:r>
          </a:p>
          <a:p>
            <a:pPr marL="0" indent="0">
              <a:buNone/>
            </a:pPr>
            <a:r>
              <a:rPr lang="en-GB" dirty="0" smtClean="0"/>
              <a:t>•Early </a:t>
            </a:r>
            <a:r>
              <a:rPr lang="en-GB" dirty="0"/>
              <a:t>Years Helpline (being </a:t>
            </a:r>
            <a:r>
              <a:rPr lang="en-GB" dirty="0" smtClean="0"/>
              <a:t>launched</a:t>
            </a:r>
            <a:r>
              <a:rPr lang="en-GB" dirty="0"/>
              <a:t>)</a:t>
            </a:r>
          </a:p>
          <a:p>
            <a:pPr marL="0" indent="0">
              <a:buNone/>
            </a:pPr>
            <a:r>
              <a:rPr lang="en-GB" dirty="0" smtClean="0"/>
              <a:t>•Baby </a:t>
            </a:r>
            <a:r>
              <a:rPr lang="en-GB" dirty="0"/>
              <a:t>Babble (zoom) </a:t>
            </a:r>
          </a:p>
          <a:p>
            <a:endParaRPr lang="en-GB" dirty="0"/>
          </a:p>
          <a:p>
            <a:pPr marL="0" indent="0">
              <a:buNone/>
            </a:pPr>
            <a:r>
              <a:rPr lang="en-GB" b="1" dirty="0"/>
              <a:t>Targeted Offer </a:t>
            </a:r>
          </a:p>
          <a:p>
            <a:pPr marL="0" indent="0">
              <a:buNone/>
            </a:pPr>
            <a:r>
              <a:rPr lang="en-GB" dirty="0" smtClean="0"/>
              <a:t>•Communication </a:t>
            </a:r>
            <a:r>
              <a:rPr lang="en-GB" dirty="0"/>
              <a:t>Pathway, Zoom session &amp; access to virtual Facebook page, allocated key worker for each family for support, pre &amp; post </a:t>
            </a:r>
            <a:r>
              <a:rPr lang="en-GB" dirty="0" err="1"/>
              <a:t>Wellcomm</a:t>
            </a:r>
            <a:r>
              <a:rPr lang="en-GB" dirty="0"/>
              <a:t> assessment completed. </a:t>
            </a:r>
          </a:p>
          <a:p>
            <a:pPr marL="0" indent="0">
              <a:buNone/>
            </a:pPr>
            <a:r>
              <a:rPr lang="en-GB" dirty="0" smtClean="0"/>
              <a:t>•Physical </a:t>
            </a:r>
            <a:r>
              <a:rPr lang="en-GB" dirty="0"/>
              <a:t>Pathway – virtual offer, key worker system, post ASQ for assessment. </a:t>
            </a:r>
          </a:p>
          <a:p>
            <a:endParaRPr lang="en-GB" dirty="0"/>
          </a:p>
        </p:txBody>
      </p:sp>
    </p:spTree>
    <p:extLst>
      <p:ext uri="{BB962C8B-B14F-4D97-AF65-F5344CB8AC3E}">
        <p14:creationId xmlns:p14="http://schemas.microsoft.com/office/powerpoint/2010/main" val="1231697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Early years continued</a:t>
            </a:r>
            <a:endParaRPr lang="en-GB" dirty="0"/>
          </a:p>
        </p:txBody>
      </p:sp>
      <p:sp>
        <p:nvSpPr>
          <p:cNvPr id="3" name="Content Placeholder 2"/>
          <p:cNvSpPr>
            <a:spLocks noGrp="1"/>
          </p:cNvSpPr>
          <p:nvPr>
            <p:ph idx="1"/>
          </p:nvPr>
        </p:nvSpPr>
        <p:spPr>
          <a:xfrm>
            <a:off x="457200" y="1052736"/>
            <a:ext cx="8229600" cy="3541887"/>
          </a:xfrm>
        </p:spPr>
        <p:txBody>
          <a:bodyPr>
            <a:noAutofit/>
          </a:bodyPr>
          <a:lstStyle/>
          <a:p>
            <a:pPr marL="0" indent="0">
              <a:buNone/>
            </a:pPr>
            <a:r>
              <a:rPr lang="en-GB" sz="1000" b="1" dirty="0"/>
              <a:t>Early Years Quality Improvement Team</a:t>
            </a:r>
          </a:p>
          <a:p>
            <a:pPr marL="0" indent="0">
              <a:buNone/>
            </a:pPr>
            <a:r>
              <a:rPr lang="en-GB" sz="900" dirty="0" smtClean="0"/>
              <a:t>The </a:t>
            </a:r>
            <a:r>
              <a:rPr lang="en-GB" sz="900" dirty="0"/>
              <a:t>Early Years Quality Improvement Team provides support, advice, guidance and training to all early years’ practitioners who are required to deliver the EYFS Statutory Framework, (EYFS) within Tameside.</a:t>
            </a:r>
          </a:p>
          <a:p>
            <a:pPr marL="0" indent="0">
              <a:buNone/>
            </a:pPr>
            <a:endParaRPr lang="en-GB" sz="900" dirty="0"/>
          </a:p>
          <a:p>
            <a:pPr marL="0" indent="0">
              <a:buNone/>
            </a:pPr>
            <a:r>
              <a:rPr lang="en-GB" sz="900" dirty="0"/>
              <a:t>The remit of the team is to work in partnership with early years practitioners (all PVI’s and schools)  to raise standards and quality within the early years sector, as well as increasing the good levels of development across Tameside and in turn supporting better outcomes for all children across the borough.</a:t>
            </a:r>
          </a:p>
          <a:p>
            <a:pPr marL="0" indent="0">
              <a:buNone/>
            </a:pPr>
            <a:r>
              <a:rPr lang="en-GB" sz="900" dirty="0"/>
              <a:t> </a:t>
            </a:r>
          </a:p>
          <a:p>
            <a:pPr marL="0" indent="0">
              <a:buNone/>
            </a:pPr>
            <a:r>
              <a:rPr lang="en-GB" sz="900" dirty="0"/>
              <a:t>The Early Years Quality Improvement consists of  8 Early Years Quality Officers who offer specialist support to Private, Voluntary, Independent settings, schools, Childminders and Children Centre’s within Tameside</a:t>
            </a:r>
            <a:r>
              <a:rPr lang="en-GB" sz="900" dirty="0" smtClean="0"/>
              <a:t>.</a:t>
            </a:r>
          </a:p>
          <a:p>
            <a:pPr marL="0" indent="0">
              <a:buNone/>
            </a:pPr>
            <a:endParaRPr lang="en-GB" sz="1000" dirty="0"/>
          </a:p>
          <a:p>
            <a:pPr marL="0" indent="0">
              <a:buNone/>
            </a:pPr>
            <a:r>
              <a:rPr lang="en-GB" sz="1000" b="1" dirty="0" smtClean="0"/>
              <a:t>Portage </a:t>
            </a:r>
          </a:p>
          <a:p>
            <a:pPr marL="0" indent="0">
              <a:buNone/>
            </a:pPr>
            <a:r>
              <a:rPr lang="en-GB" sz="900" dirty="0"/>
              <a:t>The Portage Service is part of the Early </a:t>
            </a:r>
            <a:r>
              <a:rPr lang="en-GB" sz="900" dirty="0" smtClean="0"/>
              <a:t>Years Offer </a:t>
            </a:r>
            <a:r>
              <a:rPr lang="en-GB" sz="900" dirty="0"/>
              <a:t>in Tameside. The Portage Team </a:t>
            </a:r>
            <a:r>
              <a:rPr lang="en-GB" sz="900" dirty="0" smtClean="0"/>
              <a:t>have links </a:t>
            </a:r>
            <a:r>
              <a:rPr lang="en-GB" sz="900" dirty="0"/>
              <a:t>with the Integrated Service for </a:t>
            </a:r>
            <a:r>
              <a:rPr lang="en-GB" sz="900" dirty="0" smtClean="0"/>
              <a:t>Children with </a:t>
            </a:r>
            <a:r>
              <a:rPr lang="en-GB" sz="900" dirty="0"/>
              <a:t>Additional Needs (known as ISCAN).</a:t>
            </a:r>
          </a:p>
          <a:p>
            <a:pPr marL="0" indent="0">
              <a:buNone/>
            </a:pPr>
            <a:r>
              <a:rPr lang="en-GB" sz="900" dirty="0"/>
              <a:t>Portage offers tailored sessions which </a:t>
            </a:r>
            <a:r>
              <a:rPr lang="en-GB" sz="900" dirty="0" smtClean="0"/>
              <a:t>are designed </a:t>
            </a:r>
            <a:r>
              <a:rPr lang="en-GB" sz="900" dirty="0"/>
              <a:t>to help children to develop </a:t>
            </a:r>
            <a:r>
              <a:rPr lang="en-GB" sz="900" dirty="0" smtClean="0"/>
              <a:t>through play </a:t>
            </a:r>
            <a:r>
              <a:rPr lang="en-GB" sz="900" dirty="0"/>
              <a:t>with support from various services </a:t>
            </a:r>
            <a:r>
              <a:rPr lang="en-GB" sz="900" dirty="0" smtClean="0"/>
              <a:t>and their </a:t>
            </a:r>
            <a:r>
              <a:rPr lang="en-GB" sz="900" dirty="0"/>
              <a:t>parents/carers.</a:t>
            </a:r>
          </a:p>
          <a:p>
            <a:pPr marL="0" indent="0">
              <a:buNone/>
            </a:pPr>
            <a:r>
              <a:rPr lang="en-GB" sz="900" dirty="0"/>
              <a:t>Families are visited on a regular basis, </a:t>
            </a:r>
            <a:r>
              <a:rPr lang="en-GB" sz="900" dirty="0" smtClean="0"/>
              <a:t>weekly, fortnightly </a:t>
            </a:r>
            <a:r>
              <a:rPr lang="en-GB" sz="900" dirty="0"/>
              <a:t>or monthly usually at home by </a:t>
            </a:r>
            <a:r>
              <a:rPr lang="en-GB" sz="900" dirty="0" smtClean="0"/>
              <a:t>a Portage </a:t>
            </a:r>
            <a:r>
              <a:rPr lang="en-GB" sz="900" dirty="0"/>
              <a:t>worker</a:t>
            </a:r>
          </a:p>
          <a:p>
            <a:pPr marL="0" indent="0">
              <a:buNone/>
            </a:pPr>
            <a:r>
              <a:rPr lang="en-GB" sz="900" dirty="0"/>
              <a:t>Visits usually last between 1 to 2 hours</a:t>
            </a:r>
          </a:p>
          <a:p>
            <a:pPr marL="0" indent="0">
              <a:buNone/>
            </a:pPr>
            <a:r>
              <a:rPr lang="en-GB" sz="900" dirty="0"/>
              <a:t>The Portage Team are trained early </a:t>
            </a:r>
            <a:r>
              <a:rPr lang="en-GB" sz="900" dirty="0" smtClean="0"/>
              <a:t>years professionals </a:t>
            </a:r>
            <a:r>
              <a:rPr lang="en-GB" sz="900" dirty="0"/>
              <a:t>who have a wide range </a:t>
            </a:r>
            <a:r>
              <a:rPr lang="en-GB" sz="900" dirty="0" smtClean="0"/>
              <a:t>of experiences </a:t>
            </a:r>
            <a:r>
              <a:rPr lang="en-GB" sz="900" dirty="0"/>
              <a:t>working with children and families</a:t>
            </a:r>
          </a:p>
          <a:p>
            <a:pPr marL="0" indent="0">
              <a:buNone/>
            </a:pPr>
            <a:r>
              <a:rPr lang="en-GB" sz="900" dirty="0"/>
              <a:t>The Portage worker brings along a selection </a:t>
            </a:r>
            <a:r>
              <a:rPr lang="en-GB" sz="900" dirty="0" smtClean="0"/>
              <a:t>of toys </a:t>
            </a:r>
            <a:r>
              <a:rPr lang="en-GB" sz="900" dirty="0"/>
              <a:t>for a fun play session</a:t>
            </a:r>
          </a:p>
          <a:p>
            <a:pPr marL="0" indent="0">
              <a:buNone/>
            </a:pPr>
            <a:r>
              <a:rPr lang="en-GB" sz="900" dirty="0"/>
              <a:t>During these sessions parents/carers </a:t>
            </a:r>
            <a:r>
              <a:rPr lang="en-GB" sz="900" dirty="0" smtClean="0"/>
              <a:t>are encouraged </a:t>
            </a:r>
            <a:r>
              <a:rPr lang="en-GB" sz="900" dirty="0"/>
              <a:t>to join in and share the </a:t>
            </a:r>
            <a:r>
              <a:rPr lang="en-GB" sz="900" dirty="0" smtClean="0"/>
              <a:t>child’s likes </a:t>
            </a:r>
            <a:r>
              <a:rPr lang="en-GB" sz="900" dirty="0"/>
              <a:t>and dislikes and any concerns they </a:t>
            </a:r>
            <a:r>
              <a:rPr lang="en-GB" sz="900" dirty="0" smtClean="0"/>
              <a:t>have regarding </a:t>
            </a:r>
            <a:r>
              <a:rPr lang="en-GB" sz="900" dirty="0"/>
              <a:t>their child’s development</a:t>
            </a:r>
          </a:p>
          <a:p>
            <a:pPr marL="0" indent="0">
              <a:buNone/>
            </a:pPr>
            <a:r>
              <a:rPr lang="en-GB" sz="900" dirty="0"/>
              <a:t>The Portage worker may use a variety </a:t>
            </a:r>
            <a:r>
              <a:rPr lang="en-GB" sz="900" dirty="0" smtClean="0"/>
              <a:t>of assessment </a:t>
            </a:r>
            <a:r>
              <a:rPr lang="en-GB" sz="900" dirty="0"/>
              <a:t>tools to help identify strengths </a:t>
            </a:r>
            <a:r>
              <a:rPr lang="en-GB" sz="900" dirty="0" smtClean="0"/>
              <a:t>and areas </a:t>
            </a:r>
            <a:r>
              <a:rPr lang="en-GB" sz="900" dirty="0"/>
              <a:t>to work towards. The child’s progress </a:t>
            </a:r>
            <a:r>
              <a:rPr lang="en-GB" sz="900" dirty="0" smtClean="0"/>
              <a:t>is regularly </a:t>
            </a:r>
            <a:r>
              <a:rPr lang="en-GB" sz="900" dirty="0"/>
              <a:t>reviewed</a:t>
            </a:r>
          </a:p>
          <a:p>
            <a:pPr marL="0" indent="0">
              <a:buNone/>
            </a:pPr>
            <a:r>
              <a:rPr lang="en-GB" sz="900" dirty="0" smtClean="0"/>
              <a:t>The </a:t>
            </a:r>
            <a:r>
              <a:rPr lang="en-GB" sz="900" dirty="0"/>
              <a:t>emphasis is on the positive—what </a:t>
            </a:r>
            <a:r>
              <a:rPr lang="en-GB" sz="900" dirty="0" smtClean="0"/>
              <a:t>the child </a:t>
            </a:r>
            <a:r>
              <a:rPr lang="en-GB" sz="900" dirty="0"/>
              <a:t>can do. Each session is tailored to </a:t>
            </a:r>
            <a:r>
              <a:rPr lang="en-GB" sz="900" dirty="0" smtClean="0"/>
              <a:t>meet the </a:t>
            </a:r>
            <a:r>
              <a:rPr lang="en-GB" sz="900" dirty="0"/>
              <a:t>family’s individual needs</a:t>
            </a:r>
          </a:p>
        </p:txBody>
      </p:sp>
    </p:spTree>
    <p:extLst>
      <p:ext uri="{BB962C8B-B14F-4D97-AF65-F5344CB8AC3E}">
        <p14:creationId xmlns:p14="http://schemas.microsoft.com/office/powerpoint/2010/main" val="3630175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SENDIASS</a:t>
            </a:r>
            <a:endParaRPr lang="en-GB" dirty="0"/>
          </a:p>
        </p:txBody>
      </p:sp>
      <p:sp>
        <p:nvSpPr>
          <p:cNvPr id="3" name="Content Placeholder 2"/>
          <p:cNvSpPr>
            <a:spLocks noGrp="1"/>
          </p:cNvSpPr>
          <p:nvPr>
            <p:ph idx="1"/>
          </p:nvPr>
        </p:nvSpPr>
        <p:spPr/>
        <p:txBody>
          <a:bodyPr>
            <a:normAutofit fontScale="40000" lnSpcReduction="20000"/>
          </a:bodyPr>
          <a:lstStyle/>
          <a:p>
            <a:pPr marL="0" indent="0">
              <a:buNone/>
            </a:pPr>
            <a:r>
              <a:rPr lang="en-GB" dirty="0"/>
              <a:t>Our service provides information, advice and support to children and young </a:t>
            </a:r>
            <a:r>
              <a:rPr lang="en-GB" dirty="0" smtClean="0"/>
              <a:t>people with Special </a:t>
            </a:r>
            <a:r>
              <a:rPr lang="en-GB" dirty="0"/>
              <a:t>Educational Needs (SEN), and those with Disabilities, and their </a:t>
            </a:r>
            <a:r>
              <a:rPr lang="en-GB" dirty="0" smtClean="0"/>
              <a:t>parents/carers </a:t>
            </a:r>
            <a:r>
              <a:rPr lang="en-GB" dirty="0"/>
              <a:t>(who have children/young people aged 0-25 years</a:t>
            </a:r>
            <a:r>
              <a:rPr lang="en-GB" dirty="0" smtClean="0"/>
              <a:t>).</a:t>
            </a:r>
          </a:p>
          <a:p>
            <a:pPr marL="0" indent="0">
              <a:buNone/>
            </a:pPr>
            <a:endParaRPr lang="en-GB" dirty="0" smtClean="0"/>
          </a:p>
          <a:p>
            <a:pPr marL="0" indent="0">
              <a:buNone/>
            </a:pPr>
            <a:r>
              <a:rPr lang="en-GB" dirty="0"/>
              <a:t>Confidential and impartial information, advice and support to children, young people </a:t>
            </a:r>
            <a:r>
              <a:rPr lang="en-GB" dirty="0" smtClean="0"/>
              <a:t>and their </a:t>
            </a:r>
            <a:r>
              <a:rPr lang="en-GB" dirty="0"/>
              <a:t>parents/carers on education matters and health and social care matters in relation </a:t>
            </a:r>
            <a:r>
              <a:rPr lang="en-GB" dirty="0" smtClean="0"/>
              <a:t>to education</a:t>
            </a:r>
            <a:r>
              <a:rPr lang="en-GB" dirty="0"/>
              <a:t>.</a:t>
            </a:r>
          </a:p>
          <a:p>
            <a:pPr marL="0" indent="0">
              <a:buNone/>
            </a:pPr>
            <a:r>
              <a:rPr lang="en-GB" dirty="0" smtClean="0"/>
              <a:t>Information</a:t>
            </a:r>
            <a:r>
              <a:rPr lang="en-GB" dirty="0"/>
              <a:t>, advice and support on subjects including local policy and </a:t>
            </a:r>
            <a:r>
              <a:rPr lang="en-GB" dirty="0" smtClean="0"/>
              <a:t>practice, personalisation, </a:t>
            </a:r>
            <a:r>
              <a:rPr lang="en-GB" dirty="0"/>
              <a:t>personal budgets, preparation for adulthood, the law on SEN and </a:t>
            </a:r>
            <a:r>
              <a:rPr lang="en-GB" dirty="0" smtClean="0"/>
              <a:t>Disability, Health </a:t>
            </a:r>
            <a:r>
              <a:rPr lang="en-GB" dirty="0"/>
              <a:t>and Social Care.</a:t>
            </a:r>
          </a:p>
          <a:p>
            <a:pPr marL="0" indent="0">
              <a:buNone/>
            </a:pPr>
            <a:r>
              <a:rPr lang="en-GB" dirty="0" smtClean="0"/>
              <a:t>Information</a:t>
            </a:r>
            <a:r>
              <a:rPr lang="en-GB" dirty="0"/>
              <a:t>, advice and support throughout the Education, Health and Care (EHC) </a:t>
            </a:r>
            <a:r>
              <a:rPr lang="en-GB" dirty="0" smtClean="0"/>
              <a:t>needs assessment </a:t>
            </a:r>
            <a:r>
              <a:rPr lang="en-GB" dirty="0"/>
              <a:t>process and review process.</a:t>
            </a:r>
          </a:p>
          <a:p>
            <a:pPr marL="0" indent="0">
              <a:buNone/>
            </a:pPr>
            <a:r>
              <a:rPr lang="en-GB" dirty="0" smtClean="0"/>
              <a:t>Information</a:t>
            </a:r>
            <a:r>
              <a:rPr lang="en-GB" dirty="0"/>
              <a:t>, advice and support about SEN Support in settings, schools and further education.</a:t>
            </a:r>
          </a:p>
          <a:p>
            <a:pPr marL="0" indent="0">
              <a:buNone/>
            </a:pPr>
            <a:r>
              <a:rPr lang="en-GB" dirty="0" smtClean="0"/>
              <a:t>Support </a:t>
            </a:r>
            <a:r>
              <a:rPr lang="en-GB" dirty="0"/>
              <a:t>in preparing for and attending meetings.</a:t>
            </a:r>
          </a:p>
          <a:p>
            <a:pPr marL="0" indent="0">
              <a:buNone/>
            </a:pPr>
            <a:r>
              <a:rPr lang="en-GB" dirty="0" smtClean="0"/>
              <a:t>Help </a:t>
            </a:r>
            <a:r>
              <a:rPr lang="en-GB" dirty="0"/>
              <a:t>in filling in forms and writing letters/reports.</a:t>
            </a:r>
          </a:p>
          <a:p>
            <a:pPr marL="0" indent="0">
              <a:buNone/>
            </a:pPr>
            <a:r>
              <a:rPr lang="en-GB" dirty="0" smtClean="0"/>
              <a:t>Support </a:t>
            </a:r>
            <a:r>
              <a:rPr lang="en-GB" dirty="0"/>
              <a:t>in resolving disagreements, including Disagreement Resolution, Mediation </a:t>
            </a:r>
            <a:r>
              <a:rPr lang="en-GB" dirty="0" smtClean="0"/>
              <a:t>and Tribunals</a:t>
            </a:r>
            <a:r>
              <a:rPr lang="en-GB" dirty="0"/>
              <a:t>.</a:t>
            </a:r>
          </a:p>
          <a:p>
            <a:pPr marL="0" indent="0">
              <a:buNone/>
            </a:pPr>
            <a:r>
              <a:rPr lang="en-GB" dirty="0" smtClean="0"/>
              <a:t>Signposting </a:t>
            </a:r>
            <a:r>
              <a:rPr lang="en-GB" dirty="0"/>
              <a:t>to other local or national sources of advice, information and support.</a:t>
            </a:r>
          </a:p>
          <a:p>
            <a:pPr marL="0" indent="0">
              <a:buNone/>
            </a:pPr>
            <a:r>
              <a:rPr lang="en-GB" dirty="0" smtClean="0"/>
              <a:t>Links </a:t>
            </a:r>
            <a:r>
              <a:rPr lang="en-GB" dirty="0"/>
              <a:t>to local parent support groups and forums.</a:t>
            </a:r>
          </a:p>
        </p:txBody>
      </p:sp>
    </p:spTree>
    <p:extLst>
      <p:ext uri="{BB962C8B-B14F-4D97-AF65-F5344CB8AC3E}">
        <p14:creationId xmlns:p14="http://schemas.microsoft.com/office/powerpoint/2010/main" val="2617858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9502"/>
            <a:ext cx="8445624" cy="4032448"/>
          </a:xfrm>
        </p:spPr>
        <p:txBody>
          <a:bodyPr>
            <a:normAutofit fontScale="55000" lnSpcReduction="20000"/>
          </a:bodyPr>
          <a:lstStyle/>
          <a:p>
            <a:pPr marL="0" indent="0">
              <a:buNone/>
            </a:pPr>
            <a:r>
              <a:rPr lang="en-GB" sz="3600" b="1" dirty="0" smtClean="0"/>
              <a:t>PARENTING OFFER </a:t>
            </a:r>
          </a:p>
          <a:p>
            <a:r>
              <a:rPr lang="en-GB" dirty="0" smtClean="0"/>
              <a:t>Parenting </a:t>
            </a:r>
            <a:r>
              <a:rPr lang="en-GB" dirty="0" smtClean="0"/>
              <a:t>Strategy</a:t>
            </a:r>
          </a:p>
          <a:p>
            <a:r>
              <a:rPr lang="en-GB" dirty="0" smtClean="0"/>
              <a:t>Parenting Courses</a:t>
            </a:r>
          </a:p>
          <a:p>
            <a:r>
              <a:rPr lang="en-GB" dirty="0" smtClean="0"/>
              <a:t>Parenting Clinic</a:t>
            </a:r>
          </a:p>
          <a:p>
            <a:r>
              <a:rPr lang="en-GB" dirty="0" smtClean="0"/>
              <a:t>Parenting Helpline</a:t>
            </a:r>
          </a:p>
          <a:p>
            <a:r>
              <a:rPr lang="en-GB" dirty="0" smtClean="0"/>
              <a:t>Training Offer</a:t>
            </a:r>
          </a:p>
          <a:p>
            <a:r>
              <a:rPr lang="en-GB" dirty="0" smtClean="0"/>
              <a:t>Tools and </a:t>
            </a:r>
            <a:r>
              <a:rPr lang="en-GB" dirty="0" smtClean="0"/>
              <a:t>Resources</a:t>
            </a:r>
          </a:p>
          <a:p>
            <a:pPr marL="0" indent="0">
              <a:buNone/>
            </a:pPr>
            <a:endParaRPr lang="en-GB" dirty="0" smtClean="0"/>
          </a:p>
          <a:p>
            <a:pPr marL="0" indent="0">
              <a:buNone/>
            </a:pPr>
            <a:r>
              <a:rPr lang="en-GB" sz="3600" b="1" dirty="0" smtClean="0"/>
              <a:t>YOUNG CARERS </a:t>
            </a:r>
          </a:p>
          <a:p>
            <a:r>
              <a:rPr lang="en-GB" dirty="0" smtClean="0"/>
              <a:t>Referrals </a:t>
            </a:r>
            <a:r>
              <a:rPr lang="en-GB" dirty="0"/>
              <a:t>and Assessment</a:t>
            </a:r>
          </a:p>
          <a:p>
            <a:r>
              <a:rPr lang="en-GB" dirty="0"/>
              <a:t>Group Support</a:t>
            </a:r>
          </a:p>
          <a:p>
            <a:r>
              <a:rPr lang="en-GB" dirty="0"/>
              <a:t>One to One support</a:t>
            </a:r>
          </a:p>
          <a:p>
            <a:r>
              <a:rPr lang="en-GB" dirty="0"/>
              <a:t>School Support</a:t>
            </a:r>
          </a:p>
          <a:p>
            <a:r>
              <a:rPr lang="en-GB" dirty="0"/>
              <a:t>How are we working differently in </a:t>
            </a:r>
            <a:r>
              <a:rPr lang="en-GB" dirty="0" err="1"/>
              <a:t>Covid</a:t>
            </a:r>
            <a:r>
              <a:rPr lang="en-GB" dirty="0"/>
              <a:t>?</a:t>
            </a:r>
          </a:p>
          <a:p>
            <a:pPr marL="0" indent="0">
              <a:buNone/>
            </a:pPr>
            <a:endParaRPr lang="en-GB" dirty="0"/>
          </a:p>
        </p:txBody>
      </p:sp>
    </p:spTree>
    <p:extLst>
      <p:ext uri="{BB962C8B-B14F-4D97-AF65-F5344CB8AC3E}">
        <p14:creationId xmlns:p14="http://schemas.microsoft.com/office/powerpoint/2010/main" val="2815750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000" dirty="0" smtClean="0"/>
              <a:t>STARS (Strengthening Tameside’s Approach to Repeat Removals)</a:t>
            </a:r>
            <a:endParaRPr lang="en-GB" sz="3000" dirty="0"/>
          </a:p>
        </p:txBody>
      </p:sp>
      <p:pic>
        <p:nvPicPr>
          <p:cNvPr id="4" name="Content Placeholder 3"/>
          <p:cNvPicPr>
            <a:picLocks noGrp="1" noChangeAspect="1"/>
          </p:cNvPicPr>
          <p:nvPr>
            <p:ph idx="1"/>
          </p:nvPr>
        </p:nvPicPr>
        <p:blipFill>
          <a:blip r:embed="rId3"/>
          <a:stretch>
            <a:fillRect/>
          </a:stretch>
        </p:blipFill>
        <p:spPr>
          <a:xfrm>
            <a:off x="440001" y="1052736"/>
            <a:ext cx="8380471" cy="3541489"/>
          </a:xfrm>
          <a:prstGeom prst="rect">
            <a:avLst/>
          </a:prstGeom>
        </p:spPr>
      </p:pic>
    </p:spTree>
    <p:extLst>
      <p:ext uri="{BB962C8B-B14F-4D97-AF65-F5344CB8AC3E}">
        <p14:creationId xmlns:p14="http://schemas.microsoft.com/office/powerpoint/2010/main" val="3947397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1678</TotalTime>
  <Words>818</Words>
  <Application>Microsoft Office PowerPoint</Application>
  <PresentationFormat>On-screen Show (16:9)</PresentationFormat>
  <Paragraphs>97</Paragraphs>
  <Slides>12</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Early Help Pathways</vt:lpstr>
      <vt:lpstr>EH/NEIGHBOURHOODS WEBSITE https://www.tameside.gov.uk/earlyhelp/neighbourhoods  </vt:lpstr>
      <vt:lpstr>Early Years Offer</vt:lpstr>
      <vt:lpstr>Early years continued</vt:lpstr>
      <vt:lpstr>SENDIASS</vt:lpstr>
      <vt:lpstr>PowerPoint Presentation</vt:lpstr>
      <vt:lpstr>STARS (Strengthening Tameside’s Approach to Repeat Removals)</vt:lpstr>
      <vt:lpstr>PowerPoint Presentation</vt:lpstr>
      <vt:lpstr>STARS Partners</vt:lpstr>
      <vt:lpstr>Contact Details </vt:lpstr>
    </vt:vector>
  </TitlesOfParts>
  <Company>Tameside 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Lee</dc:creator>
  <cp:lastModifiedBy>Lorraine Hopkins</cp:lastModifiedBy>
  <cp:revision>305</cp:revision>
  <cp:lastPrinted>2020-11-30T10:10:35Z</cp:lastPrinted>
  <dcterms:created xsi:type="dcterms:W3CDTF">2020-06-08T09:41:07Z</dcterms:created>
  <dcterms:modified xsi:type="dcterms:W3CDTF">2021-02-12T14:57:04Z</dcterms:modified>
</cp:coreProperties>
</file>