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2" r:id="rId8"/>
    <p:sldId id="263" r:id="rId9"/>
    <p:sldId id="261" r:id="rId10"/>
    <p:sldId id="264"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BCBCAAD3-0507-483D-A5D1-331ED9532E19}" type="slidenum">
              <a:rPr lang="en-GB"/>
              <a:pPr>
                <a:defRPr/>
              </a:pPr>
              <a:t>‹#›</a:t>
            </a:fld>
            <a:endParaRPr lang="en-GB"/>
          </a:p>
        </p:txBody>
      </p:sp>
    </p:spTree>
    <p:extLst>
      <p:ext uri="{BB962C8B-B14F-4D97-AF65-F5344CB8AC3E}">
        <p14:creationId xmlns:p14="http://schemas.microsoft.com/office/powerpoint/2010/main" val="240142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8AE6DABD-8DEE-4D70-8369-867CCB783E3A}" type="slidenum">
              <a:rPr lang="en-GB"/>
              <a:pPr>
                <a:defRPr/>
              </a:pPr>
              <a:t>‹#›</a:t>
            </a:fld>
            <a:endParaRPr lang="en-GB"/>
          </a:p>
        </p:txBody>
      </p:sp>
    </p:spTree>
    <p:extLst>
      <p:ext uri="{BB962C8B-B14F-4D97-AF65-F5344CB8AC3E}">
        <p14:creationId xmlns:p14="http://schemas.microsoft.com/office/powerpoint/2010/main" val="235514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0662398E-4876-4654-BD22-559841B8E2E8}" type="slidenum">
              <a:rPr lang="en-GB"/>
              <a:pPr>
                <a:defRPr/>
              </a:pPr>
              <a:t>‹#›</a:t>
            </a:fld>
            <a:endParaRPr lang="en-GB"/>
          </a:p>
        </p:txBody>
      </p:sp>
    </p:spTree>
    <p:extLst>
      <p:ext uri="{BB962C8B-B14F-4D97-AF65-F5344CB8AC3E}">
        <p14:creationId xmlns:p14="http://schemas.microsoft.com/office/powerpoint/2010/main" val="617912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3C454DEA-FC03-4570-BD5E-C0AD919808D3}" type="slidenum">
              <a:rPr lang="en-GB"/>
              <a:pPr>
                <a:defRPr/>
              </a:pPr>
              <a:t>‹#›</a:t>
            </a:fld>
            <a:endParaRPr lang="en-GB"/>
          </a:p>
        </p:txBody>
      </p:sp>
    </p:spTree>
    <p:extLst>
      <p:ext uri="{BB962C8B-B14F-4D97-AF65-F5344CB8AC3E}">
        <p14:creationId xmlns:p14="http://schemas.microsoft.com/office/powerpoint/2010/main" val="212024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D292F570-4FEB-439C-AFC6-A5AE48DBF146}" type="slidenum">
              <a:rPr lang="en-GB"/>
              <a:pPr>
                <a:defRPr/>
              </a:pPr>
              <a:t>‹#›</a:t>
            </a:fld>
            <a:endParaRPr lang="en-GB"/>
          </a:p>
        </p:txBody>
      </p:sp>
    </p:spTree>
    <p:extLst>
      <p:ext uri="{BB962C8B-B14F-4D97-AF65-F5344CB8AC3E}">
        <p14:creationId xmlns:p14="http://schemas.microsoft.com/office/powerpoint/2010/main" val="3070248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825" y="115888"/>
            <a:ext cx="63293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E7E8E96E-1596-49F8-8677-882C9D13FC60}" type="slidenum">
              <a:rPr lang="en-GB"/>
              <a:pPr>
                <a:defRPr/>
              </a:pPr>
              <a:t>‹#›</a:t>
            </a:fld>
            <a:endParaRPr lang="en-GB"/>
          </a:p>
        </p:txBody>
      </p:sp>
    </p:spTree>
    <p:extLst>
      <p:ext uri="{BB962C8B-B14F-4D97-AF65-F5344CB8AC3E}">
        <p14:creationId xmlns:p14="http://schemas.microsoft.com/office/powerpoint/2010/main" val="94749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864235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50825" y="1441450"/>
            <a:ext cx="42449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1450"/>
            <a:ext cx="42449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sldNum" sz="quarter" idx="10"/>
          </p:nvPr>
        </p:nvSpPr>
        <p:spPr>
          <a:ln/>
        </p:spPr>
        <p:txBody>
          <a:bodyPr/>
          <a:lstStyle>
            <a:lvl1pPr>
              <a:defRPr/>
            </a:lvl1pPr>
          </a:lstStyle>
          <a:p>
            <a:pPr>
              <a:defRPr/>
            </a:pPr>
            <a:fld id="{FC1DB849-3F60-422C-AF74-7FD699A03FB3}" type="slidenum">
              <a:rPr lang="en-GB"/>
              <a:pPr>
                <a:defRPr/>
              </a:pPr>
              <a:t>‹#›</a:t>
            </a:fld>
            <a:endParaRPr lang="en-GB"/>
          </a:p>
        </p:txBody>
      </p:sp>
    </p:spTree>
    <p:extLst>
      <p:ext uri="{BB962C8B-B14F-4D97-AF65-F5344CB8AC3E}">
        <p14:creationId xmlns:p14="http://schemas.microsoft.com/office/powerpoint/2010/main" val="4191522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864235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50825" y="1441450"/>
            <a:ext cx="8642350" cy="4525963"/>
          </a:xfrm>
        </p:spPr>
        <p:txBody>
          <a:bodyPr/>
          <a:lstStyle/>
          <a:p>
            <a:pPr lvl="0"/>
            <a:r>
              <a:rPr lang="en-US" noProof="0" smtClean="0"/>
              <a:t>Click icon to add chart</a:t>
            </a:r>
            <a:endParaRPr lang="en-GB" noProof="0" smtClean="0"/>
          </a:p>
        </p:txBody>
      </p:sp>
      <p:sp>
        <p:nvSpPr>
          <p:cNvPr id="4" name="Rectangle 12"/>
          <p:cNvSpPr>
            <a:spLocks noGrp="1" noChangeArrowheads="1"/>
          </p:cNvSpPr>
          <p:nvPr>
            <p:ph type="sldNum" sz="quarter" idx="10"/>
          </p:nvPr>
        </p:nvSpPr>
        <p:spPr>
          <a:ln/>
        </p:spPr>
        <p:txBody>
          <a:bodyPr/>
          <a:lstStyle>
            <a:lvl1pPr>
              <a:defRPr/>
            </a:lvl1pPr>
          </a:lstStyle>
          <a:p>
            <a:pPr>
              <a:defRPr/>
            </a:pPr>
            <a:fld id="{A0A02B61-4486-4225-BFDC-9E267180EE66}" type="slidenum">
              <a:rPr lang="en-GB"/>
              <a:pPr>
                <a:defRPr/>
              </a:pPr>
              <a:t>‹#›</a:t>
            </a:fld>
            <a:endParaRPr lang="en-GB"/>
          </a:p>
        </p:txBody>
      </p:sp>
    </p:spTree>
    <p:extLst>
      <p:ext uri="{BB962C8B-B14F-4D97-AF65-F5344CB8AC3E}">
        <p14:creationId xmlns:p14="http://schemas.microsoft.com/office/powerpoint/2010/main" val="234377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Service Area Responsibilities</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a:t>
            </a:fld>
            <a:endParaRPr lang="en-GB"/>
          </a:p>
        </p:txBody>
      </p:sp>
    </p:spTree>
    <p:extLst>
      <p:ext uri="{BB962C8B-B14F-4D97-AF65-F5344CB8AC3E}">
        <p14:creationId xmlns:p14="http://schemas.microsoft.com/office/powerpoint/2010/main" val="12439498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Current position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a:t>
            </a:fld>
            <a:endParaRPr lang="en-GB"/>
          </a:p>
        </p:txBody>
      </p:sp>
    </p:spTree>
    <p:extLst>
      <p:ext uri="{BB962C8B-B14F-4D97-AF65-F5344CB8AC3E}">
        <p14:creationId xmlns:p14="http://schemas.microsoft.com/office/powerpoint/2010/main" val="378213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Future activity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a:t>
            </a:fld>
            <a:endParaRPr lang="en-GB"/>
          </a:p>
        </p:txBody>
      </p:sp>
    </p:spTree>
    <p:extLst>
      <p:ext uri="{BB962C8B-B14F-4D97-AF65-F5344CB8AC3E}">
        <p14:creationId xmlns:p14="http://schemas.microsoft.com/office/powerpoint/2010/main" val="314691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176701E4-DF9B-4EBC-ACC2-69BB3B8095E2}" type="slidenum">
              <a:rPr lang="en-GB"/>
              <a:pPr>
                <a:defRPr/>
              </a:pPr>
              <a:t>‹#›</a:t>
            </a:fld>
            <a:endParaRPr lang="en-GB"/>
          </a:p>
        </p:txBody>
      </p:sp>
    </p:spTree>
    <p:extLst>
      <p:ext uri="{BB962C8B-B14F-4D97-AF65-F5344CB8AC3E}">
        <p14:creationId xmlns:p14="http://schemas.microsoft.com/office/powerpoint/2010/main" val="327509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BCF17A93-3041-4120-8F39-A17F623A815B}" type="slidenum">
              <a:rPr lang="en-GB"/>
              <a:pPr>
                <a:defRPr/>
              </a:pPr>
              <a:t>‹#›</a:t>
            </a:fld>
            <a:endParaRPr lang="en-GB"/>
          </a:p>
        </p:txBody>
      </p:sp>
    </p:spTree>
    <p:extLst>
      <p:ext uri="{BB962C8B-B14F-4D97-AF65-F5344CB8AC3E}">
        <p14:creationId xmlns:p14="http://schemas.microsoft.com/office/powerpoint/2010/main" val="217156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5" y="1441450"/>
            <a:ext cx="4244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1450"/>
            <a:ext cx="4244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sldNum" sz="quarter" idx="10"/>
          </p:nvPr>
        </p:nvSpPr>
        <p:spPr>
          <a:ln/>
        </p:spPr>
        <p:txBody>
          <a:bodyPr/>
          <a:lstStyle>
            <a:lvl1pPr>
              <a:defRPr/>
            </a:lvl1pPr>
          </a:lstStyle>
          <a:p>
            <a:pPr>
              <a:defRPr/>
            </a:pPr>
            <a:fld id="{323F8947-4987-4477-96F2-FD7F4116544F}" type="slidenum">
              <a:rPr lang="en-GB"/>
              <a:pPr>
                <a:defRPr/>
              </a:pPr>
              <a:t>‹#›</a:t>
            </a:fld>
            <a:endParaRPr lang="en-GB"/>
          </a:p>
        </p:txBody>
      </p:sp>
    </p:spTree>
    <p:extLst>
      <p:ext uri="{BB962C8B-B14F-4D97-AF65-F5344CB8AC3E}">
        <p14:creationId xmlns:p14="http://schemas.microsoft.com/office/powerpoint/2010/main" val="220068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2"/>
          <p:cNvSpPr>
            <a:spLocks noGrp="1" noChangeArrowheads="1"/>
          </p:cNvSpPr>
          <p:nvPr>
            <p:ph type="sldNum" sz="quarter" idx="10"/>
          </p:nvPr>
        </p:nvSpPr>
        <p:spPr>
          <a:ln/>
        </p:spPr>
        <p:txBody>
          <a:bodyPr/>
          <a:lstStyle>
            <a:lvl1pPr>
              <a:defRPr/>
            </a:lvl1pPr>
          </a:lstStyle>
          <a:p>
            <a:pPr>
              <a:defRPr/>
            </a:pPr>
            <a:fld id="{06B3397A-E188-4520-970F-AE4614DDDB3A}" type="slidenum">
              <a:rPr lang="en-GB"/>
              <a:pPr>
                <a:defRPr/>
              </a:pPr>
              <a:t>‹#›</a:t>
            </a:fld>
            <a:endParaRPr lang="en-GB"/>
          </a:p>
        </p:txBody>
      </p:sp>
    </p:spTree>
    <p:extLst>
      <p:ext uri="{BB962C8B-B14F-4D97-AF65-F5344CB8AC3E}">
        <p14:creationId xmlns:p14="http://schemas.microsoft.com/office/powerpoint/2010/main" val="271417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2"/>
          <p:cNvSpPr>
            <a:spLocks noGrp="1" noChangeArrowheads="1"/>
          </p:cNvSpPr>
          <p:nvPr>
            <p:ph type="sldNum" sz="quarter" idx="10"/>
          </p:nvPr>
        </p:nvSpPr>
        <p:spPr>
          <a:ln/>
        </p:spPr>
        <p:txBody>
          <a:bodyPr/>
          <a:lstStyle>
            <a:lvl1pPr>
              <a:defRPr/>
            </a:lvl1pPr>
          </a:lstStyle>
          <a:p>
            <a:pPr>
              <a:defRPr/>
            </a:pPr>
            <a:fld id="{E3922213-2BD9-44D5-9A9A-F874A473AD18}" type="slidenum">
              <a:rPr lang="en-GB"/>
              <a:pPr>
                <a:defRPr/>
              </a:pPr>
              <a:t>‹#›</a:t>
            </a:fld>
            <a:endParaRPr lang="en-GB"/>
          </a:p>
        </p:txBody>
      </p:sp>
    </p:spTree>
    <p:extLst>
      <p:ext uri="{BB962C8B-B14F-4D97-AF65-F5344CB8AC3E}">
        <p14:creationId xmlns:p14="http://schemas.microsoft.com/office/powerpoint/2010/main" val="2054813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250825" y="115888"/>
            <a:ext cx="864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dirty="0" smtClean="0"/>
              <a:t>Service Area Responsibilities </a:t>
            </a:r>
          </a:p>
        </p:txBody>
      </p:sp>
      <p:sp>
        <p:nvSpPr>
          <p:cNvPr id="1027" name="Rectangle 8"/>
          <p:cNvSpPr>
            <a:spLocks noGrp="1" noChangeArrowheads="1"/>
          </p:cNvSpPr>
          <p:nvPr>
            <p:ph type="body" idx="1"/>
          </p:nvPr>
        </p:nvSpPr>
        <p:spPr bwMode="auto">
          <a:xfrm>
            <a:off x="250825" y="1441450"/>
            <a:ext cx="86423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dirty="0" smtClean="0"/>
          </a:p>
        </p:txBody>
      </p:sp>
      <p:sp>
        <p:nvSpPr>
          <p:cNvPr id="1028" name="Line 10"/>
          <p:cNvSpPr>
            <a:spLocks noChangeShapeType="1"/>
          </p:cNvSpPr>
          <p:nvPr/>
        </p:nvSpPr>
        <p:spPr bwMode="auto">
          <a:xfrm>
            <a:off x="250825" y="1250950"/>
            <a:ext cx="8642350" cy="0"/>
          </a:xfrm>
          <a:prstGeom prst="line">
            <a:avLst/>
          </a:prstGeom>
          <a:noFill/>
          <a:ln w="28575">
            <a:solidFill>
              <a:srgbClr val="00826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9" name="Rectangle 11"/>
          <p:cNvSpPr>
            <a:spLocks noChangeArrowheads="1"/>
          </p:cNvSpPr>
          <p:nvPr/>
        </p:nvSpPr>
        <p:spPr bwMode="auto">
          <a:xfrm>
            <a:off x="4103688" y="6497638"/>
            <a:ext cx="900112" cy="360362"/>
          </a:xfrm>
          <a:prstGeom prst="rect">
            <a:avLst/>
          </a:prstGeom>
          <a:solidFill>
            <a:srgbClr val="00785C"/>
          </a:solidFill>
          <a:ln w="9525">
            <a:solidFill>
              <a:srgbClr val="00785C"/>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6" name="Rectangle 12"/>
          <p:cNvSpPr>
            <a:spLocks noGrp="1" noChangeArrowheads="1"/>
          </p:cNvSpPr>
          <p:nvPr>
            <p:ph type="sldNum" sz="quarter" idx="4"/>
          </p:nvPr>
        </p:nvSpPr>
        <p:spPr bwMode="auto">
          <a:xfrm>
            <a:off x="3492500" y="6524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fld id="{1660EAF4-1D94-484E-B28C-246C6EDCCDD9}" type="slidenum">
              <a:rPr lang="en-GB"/>
              <a:pPr>
                <a:defRPr/>
              </a:pPr>
              <a:t>‹#›</a:t>
            </a:fld>
            <a:endParaRPr lang="en-GB"/>
          </a:p>
        </p:txBody>
      </p:sp>
      <p:pic>
        <p:nvPicPr>
          <p:cNvPr id="1031" name="Picture 13" descr="Logo"/>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0825" y="6240463"/>
            <a:ext cx="264636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descr="C:\Users\julie.speakman\AppData\Local\Microsoft\Windows\Temporary Internet Files\Content.Outlook\3DGN2WI6\Tameside and Glossop CCG û RGB Blue.jpg"/>
          <p:cNvPicPr>
            <a:picLocks noChangeAspect="1" noChangeArrowheads="1"/>
          </p:cNvPicPr>
          <p:nvPr/>
        </p:nvPicPr>
        <p:blipFill>
          <a:blip r:embed="rId19">
            <a:extLst>
              <a:ext uri="{28A0092B-C50C-407E-A947-70E740481C1C}">
                <a14:useLocalDpi xmlns:a14="http://schemas.microsoft.com/office/drawing/2010/main" val="0"/>
              </a:ext>
            </a:extLst>
          </a:blip>
          <a:srcRect t="17975" b="21907"/>
          <a:stretch>
            <a:fillRect/>
          </a:stretch>
        </p:blipFill>
        <p:spPr bwMode="auto">
          <a:xfrm>
            <a:off x="6516688" y="6035675"/>
            <a:ext cx="2544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74" r:id="rId2"/>
    <p:sldLayoutId id="2147483675" r:id="rId3"/>
    <p:sldLayoutId id="2147483676"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hf hdr="0" ftr="0" dt="0"/>
  <p:txStyles>
    <p:titleStyle>
      <a:lvl1pPr algn="l" rtl="0" eaLnBrk="1" fontAlgn="base" hangingPunct="1">
        <a:spcBef>
          <a:spcPct val="0"/>
        </a:spcBef>
        <a:spcAft>
          <a:spcPct val="0"/>
        </a:spcAft>
        <a:defRPr sz="3400" baseline="0">
          <a:solidFill>
            <a:srgbClr val="0093D0"/>
          </a:solidFill>
          <a:latin typeface="+mj-lt"/>
          <a:ea typeface="+mj-ea"/>
          <a:cs typeface="+mj-cs"/>
        </a:defRPr>
      </a:lvl1pPr>
      <a:lvl2pPr algn="l" rtl="0" eaLnBrk="1" fontAlgn="base" hangingPunct="1">
        <a:spcBef>
          <a:spcPct val="0"/>
        </a:spcBef>
        <a:spcAft>
          <a:spcPct val="0"/>
        </a:spcAft>
        <a:defRPr sz="3400">
          <a:solidFill>
            <a:srgbClr val="0093D0"/>
          </a:solidFill>
          <a:latin typeface="Arial" charset="0"/>
        </a:defRPr>
      </a:lvl2pPr>
      <a:lvl3pPr algn="l" rtl="0" eaLnBrk="1" fontAlgn="base" hangingPunct="1">
        <a:spcBef>
          <a:spcPct val="0"/>
        </a:spcBef>
        <a:spcAft>
          <a:spcPct val="0"/>
        </a:spcAft>
        <a:defRPr sz="3400">
          <a:solidFill>
            <a:srgbClr val="0093D0"/>
          </a:solidFill>
          <a:latin typeface="Arial" charset="0"/>
        </a:defRPr>
      </a:lvl3pPr>
      <a:lvl4pPr algn="l" rtl="0" eaLnBrk="1" fontAlgn="base" hangingPunct="1">
        <a:spcBef>
          <a:spcPct val="0"/>
        </a:spcBef>
        <a:spcAft>
          <a:spcPct val="0"/>
        </a:spcAft>
        <a:defRPr sz="3400">
          <a:solidFill>
            <a:srgbClr val="0093D0"/>
          </a:solidFill>
          <a:latin typeface="Arial" charset="0"/>
        </a:defRPr>
      </a:lvl4pPr>
      <a:lvl5pPr algn="l" rtl="0" eaLnBrk="1" fontAlgn="base" hangingPunct="1">
        <a:spcBef>
          <a:spcPct val="0"/>
        </a:spcBef>
        <a:spcAft>
          <a:spcPct val="0"/>
        </a:spcAft>
        <a:defRPr sz="3400">
          <a:solidFill>
            <a:srgbClr val="0093D0"/>
          </a:solidFill>
          <a:latin typeface="Arial" charset="0"/>
        </a:defRPr>
      </a:lvl5pPr>
      <a:lvl6pPr marL="457200" algn="l" rtl="0" eaLnBrk="1" fontAlgn="base" hangingPunct="1">
        <a:spcBef>
          <a:spcPct val="0"/>
        </a:spcBef>
        <a:spcAft>
          <a:spcPct val="0"/>
        </a:spcAft>
        <a:defRPr sz="3400">
          <a:solidFill>
            <a:srgbClr val="0093D0"/>
          </a:solidFill>
          <a:latin typeface="Arial" charset="0"/>
        </a:defRPr>
      </a:lvl6pPr>
      <a:lvl7pPr marL="914400" algn="l" rtl="0" eaLnBrk="1" fontAlgn="base" hangingPunct="1">
        <a:spcBef>
          <a:spcPct val="0"/>
        </a:spcBef>
        <a:spcAft>
          <a:spcPct val="0"/>
        </a:spcAft>
        <a:defRPr sz="3400">
          <a:solidFill>
            <a:srgbClr val="0093D0"/>
          </a:solidFill>
          <a:latin typeface="Arial" charset="0"/>
        </a:defRPr>
      </a:lvl7pPr>
      <a:lvl8pPr marL="1371600" algn="l" rtl="0" eaLnBrk="1" fontAlgn="base" hangingPunct="1">
        <a:spcBef>
          <a:spcPct val="0"/>
        </a:spcBef>
        <a:spcAft>
          <a:spcPct val="0"/>
        </a:spcAft>
        <a:defRPr sz="3400">
          <a:solidFill>
            <a:srgbClr val="0093D0"/>
          </a:solidFill>
          <a:latin typeface="Arial" charset="0"/>
        </a:defRPr>
      </a:lvl8pPr>
      <a:lvl9pPr marL="1828800" algn="l" rtl="0" eaLnBrk="1" fontAlgn="base" hangingPunct="1">
        <a:spcBef>
          <a:spcPct val="0"/>
        </a:spcBef>
        <a:spcAft>
          <a:spcPct val="0"/>
        </a:spcAft>
        <a:defRPr sz="3400">
          <a:solidFill>
            <a:srgbClr val="0093D0"/>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t>PLACING CLOSER TO HOME</a:t>
            </a:r>
          </a:p>
        </p:txBody>
      </p:sp>
      <p:sp>
        <p:nvSpPr>
          <p:cNvPr id="3" name="Subtitle 2"/>
          <p:cNvSpPr>
            <a:spLocks noGrp="1"/>
          </p:cNvSpPr>
          <p:nvPr>
            <p:ph type="subTitle" idx="1"/>
          </p:nvPr>
        </p:nvSpPr>
        <p:spPr/>
        <p:txBody>
          <a:bodyPr/>
          <a:lstStyle/>
          <a:p>
            <a:r>
              <a:rPr lang="en-GB" dirty="0" smtClean="0"/>
              <a:t>Nick Ellwood – Contract and Commissioning Officer</a:t>
            </a:r>
            <a:endParaRPr lang="en-GB" dirty="0"/>
          </a:p>
        </p:txBody>
      </p:sp>
      <p:sp>
        <p:nvSpPr>
          <p:cNvPr id="4" name="Slide Number Placeholder 3"/>
          <p:cNvSpPr>
            <a:spLocks noGrp="1"/>
          </p:cNvSpPr>
          <p:nvPr>
            <p:ph type="sldNum" sz="quarter" idx="10"/>
          </p:nvPr>
        </p:nvSpPr>
        <p:spPr/>
        <p:txBody>
          <a:bodyPr/>
          <a:lstStyle/>
          <a:p>
            <a:pPr>
              <a:defRPr/>
            </a:pPr>
            <a:fld id="{BCBCAAD3-0507-483D-A5D1-331ED9532E19}" type="slidenum">
              <a:rPr lang="en-GB" smtClean="0"/>
              <a:pPr>
                <a:defRPr/>
              </a:pPr>
              <a:t>1</a:t>
            </a:fld>
            <a:endParaRPr lang="en-GB"/>
          </a:p>
        </p:txBody>
      </p:sp>
    </p:spTree>
    <p:extLst>
      <p:ext uri="{BB962C8B-B14F-4D97-AF65-F5344CB8AC3E}">
        <p14:creationId xmlns:p14="http://schemas.microsoft.com/office/powerpoint/2010/main" val="289091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ask:</a:t>
            </a:r>
            <a:endParaRPr lang="en-GB" dirty="0"/>
          </a:p>
        </p:txBody>
      </p:sp>
      <p:sp>
        <p:nvSpPr>
          <p:cNvPr id="3" name="Content Placeholder 2"/>
          <p:cNvSpPr>
            <a:spLocks noGrp="1"/>
          </p:cNvSpPr>
          <p:nvPr>
            <p:ph idx="1"/>
          </p:nvPr>
        </p:nvSpPr>
        <p:spPr/>
        <p:txBody>
          <a:bodyPr/>
          <a:lstStyle/>
          <a:p>
            <a:r>
              <a:rPr lang="en-GB" dirty="0" smtClean="0"/>
              <a:t>If you are interested in working in this way, let us know when we email you following the event if;</a:t>
            </a:r>
          </a:p>
          <a:p>
            <a:pPr lvl="1"/>
            <a:r>
              <a:rPr lang="en-GB" dirty="0" smtClean="0"/>
              <a:t>You have a genuine interest in working with us to increase the number of our children living in Tameside</a:t>
            </a:r>
          </a:p>
          <a:p>
            <a:pPr lvl="1"/>
            <a:r>
              <a:rPr lang="en-GB" dirty="0" smtClean="0"/>
              <a:t>Have a genuine desire to work together to improve the services for our children</a:t>
            </a:r>
          </a:p>
          <a:p>
            <a:r>
              <a:rPr lang="en-GB" dirty="0" smtClean="0"/>
              <a:t>There’s no commitment in exploring working in a new relationship and it’s not ‘one size fits all’ </a:t>
            </a:r>
          </a:p>
          <a:p>
            <a:r>
              <a:rPr lang="en-GB" dirty="0" smtClean="0"/>
              <a:t>We know </a:t>
            </a:r>
            <a:r>
              <a:rPr lang="en-GB" u="sng" dirty="0" smtClean="0"/>
              <a:t>this is a long term way of working</a:t>
            </a:r>
            <a:r>
              <a:rPr lang="en-GB" dirty="0" smtClean="0"/>
              <a:t>. Effective partnership working will take time and the ‘proof will be in the pudding’</a:t>
            </a:r>
          </a:p>
          <a:p>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10</a:t>
            </a:fld>
            <a:endParaRPr lang="en-GB"/>
          </a:p>
        </p:txBody>
      </p:sp>
    </p:spTree>
    <p:extLst>
      <p:ext uri="{BB962C8B-B14F-4D97-AF65-F5344CB8AC3E}">
        <p14:creationId xmlns:p14="http://schemas.microsoft.com/office/powerpoint/2010/main" val="180409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Background</a:t>
            </a:r>
          </a:p>
        </p:txBody>
      </p:sp>
      <p:sp>
        <p:nvSpPr>
          <p:cNvPr id="6" name="Content Placeholder 5"/>
          <p:cNvSpPr>
            <a:spLocks noGrp="1"/>
          </p:cNvSpPr>
          <p:nvPr>
            <p:ph idx="1"/>
          </p:nvPr>
        </p:nvSpPr>
        <p:spPr/>
        <p:txBody>
          <a:bodyPr/>
          <a:lstStyle/>
          <a:p>
            <a:pPr lvl="0"/>
            <a:r>
              <a:rPr lang="en-GB" sz="2000" dirty="0"/>
              <a:t>The Council has a statutory duty to ensure that there is sufficient accommodation to meet the needs of looked after children in their community. </a:t>
            </a:r>
          </a:p>
          <a:p>
            <a:pPr lvl="0"/>
            <a:r>
              <a:rPr lang="en-GB" sz="2000" dirty="0"/>
              <a:t>Statutory guidance makes it clear that children should live in the local authority area, with access to local services and close to their friends and family, when it is safe to do so.</a:t>
            </a:r>
          </a:p>
          <a:p>
            <a:pPr lvl="0"/>
            <a:r>
              <a:rPr lang="en-GB" sz="2000" dirty="0"/>
              <a:t>The guidance emphasises that ‘having the right placement in the right place, at the right time’, with the necessary support services such as education and health in place, is crucial in improving placement stability, which leads to better outcomes for looked after children. </a:t>
            </a:r>
          </a:p>
          <a:p>
            <a:pPr lvl="0"/>
            <a:r>
              <a:rPr lang="en-GB" sz="2000" dirty="0"/>
              <a:t>In an ongoing response to this we have been looking closely and reviewing all of our agency placements.</a:t>
            </a:r>
          </a:p>
          <a:p>
            <a:pPr lvl="0"/>
            <a:r>
              <a:rPr lang="en-GB" sz="2000" dirty="0"/>
              <a:t>Ensuring that our providers have the up to date plan for each individual child</a:t>
            </a:r>
          </a:p>
          <a:p>
            <a:endParaRPr lang="en-GB" sz="2000"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2</a:t>
            </a:fld>
            <a:endParaRPr lang="en-GB"/>
          </a:p>
        </p:txBody>
      </p:sp>
    </p:spTree>
    <p:extLst>
      <p:ext uri="{BB962C8B-B14F-4D97-AF65-F5344CB8AC3E}">
        <p14:creationId xmlns:p14="http://schemas.microsoft.com/office/powerpoint/2010/main" val="422885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0"/>
            <a:r>
              <a:rPr lang="en-GB" sz="2400" dirty="0"/>
              <a:t>We have also been reviewing our internal processes e.g. Placement finding and </a:t>
            </a:r>
            <a:r>
              <a:rPr lang="en-GB" sz="2400" dirty="0" smtClean="0"/>
              <a:t>tracking</a:t>
            </a:r>
          </a:p>
          <a:p>
            <a:pPr lvl="0"/>
            <a:r>
              <a:rPr lang="en-GB" sz="2400" dirty="0" smtClean="0"/>
              <a:t>Trialling innovative ways of reviewing cases</a:t>
            </a:r>
            <a:endParaRPr lang="en-GB" sz="2400" dirty="0"/>
          </a:p>
          <a:p>
            <a:pPr lvl="0"/>
            <a:r>
              <a:rPr lang="en-GB" sz="2400" dirty="0"/>
              <a:t>We have a weekly placement panel now that provides governance for placement requests and tracking.</a:t>
            </a:r>
          </a:p>
          <a:p>
            <a:pPr lvl="0"/>
            <a:r>
              <a:rPr lang="en-GB" sz="2400" dirty="0"/>
              <a:t>It also ensures that placement referral documentation has relevant and up to date information.</a:t>
            </a:r>
          </a:p>
          <a:p>
            <a:pPr lvl="0"/>
            <a:r>
              <a:rPr lang="en-GB" sz="2400" dirty="0"/>
              <a:t>We are reviewing all our plans to ensure that we have an accurate picture of our permanency requirements.</a:t>
            </a:r>
          </a:p>
          <a:p>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3</a:t>
            </a:fld>
            <a:endParaRPr lang="en-GB"/>
          </a:p>
        </p:txBody>
      </p:sp>
    </p:spTree>
    <p:extLst>
      <p:ext uri="{BB962C8B-B14F-4D97-AF65-F5344CB8AC3E}">
        <p14:creationId xmlns:p14="http://schemas.microsoft.com/office/powerpoint/2010/main" val="351656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Tameside </a:t>
            </a:r>
            <a:r>
              <a:rPr lang="en-GB" dirty="0" smtClean="0"/>
              <a:t>Picture (Residential)</a:t>
            </a:r>
            <a:endParaRPr lang="en-GB" dirty="0"/>
          </a:p>
        </p:txBody>
      </p:sp>
      <p:sp>
        <p:nvSpPr>
          <p:cNvPr id="3" name="Content Placeholder 2"/>
          <p:cNvSpPr>
            <a:spLocks noGrp="1"/>
          </p:cNvSpPr>
          <p:nvPr>
            <p:ph idx="1"/>
          </p:nvPr>
        </p:nvSpPr>
        <p:spPr/>
        <p:txBody>
          <a:bodyPr/>
          <a:lstStyle/>
          <a:p>
            <a:pPr lvl="0"/>
            <a:r>
              <a:rPr lang="en-GB" sz="2000" dirty="0">
                <a:latin typeface="+mj-lt"/>
              </a:rPr>
              <a:t>Tameside has the second highest number of </a:t>
            </a:r>
            <a:r>
              <a:rPr lang="en-GB" sz="2000" dirty="0" smtClean="0">
                <a:latin typeface="+mj-lt"/>
              </a:rPr>
              <a:t>our children in residential placements </a:t>
            </a:r>
            <a:r>
              <a:rPr lang="en-GB" sz="2000" dirty="0">
                <a:latin typeface="+mj-lt"/>
              </a:rPr>
              <a:t>in GM</a:t>
            </a:r>
          </a:p>
          <a:p>
            <a:pPr lvl="0"/>
            <a:r>
              <a:rPr lang="en-GB" sz="2000" dirty="0">
                <a:latin typeface="+mj-lt"/>
              </a:rPr>
              <a:t>Around 40% of our children in agency residential  placements live outside their home local authority area and more than 20 miles from their home community </a:t>
            </a:r>
          </a:p>
          <a:p>
            <a:pPr lvl="0"/>
            <a:r>
              <a:rPr lang="en-GB" sz="2000" dirty="0">
                <a:latin typeface="+mj-lt"/>
              </a:rPr>
              <a:t>Tameside has 33 </a:t>
            </a:r>
            <a:r>
              <a:rPr lang="en-GB" sz="2000" dirty="0" smtClean="0">
                <a:latin typeface="+mj-lt"/>
              </a:rPr>
              <a:t>children </a:t>
            </a:r>
            <a:r>
              <a:rPr lang="en-GB" sz="2000" dirty="0">
                <a:latin typeface="+mj-lt"/>
              </a:rPr>
              <a:t>placed outside the </a:t>
            </a:r>
            <a:r>
              <a:rPr lang="en-GB" sz="2000" dirty="0" smtClean="0">
                <a:latin typeface="+mj-lt"/>
              </a:rPr>
              <a:t>borough in children’s homes</a:t>
            </a:r>
            <a:endParaRPr lang="en-GB" sz="2000" dirty="0">
              <a:latin typeface="+mj-lt"/>
            </a:endParaRPr>
          </a:p>
          <a:p>
            <a:pPr lvl="0"/>
            <a:r>
              <a:rPr lang="en-GB" sz="2000" dirty="0">
                <a:latin typeface="+mj-lt"/>
              </a:rPr>
              <a:t>The </a:t>
            </a:r>
            <a:r>
              <a:rPr lang="en-GB" sz="2000" u="sng" dirty="0">
                <a:latin typeface="+mj-lt"/>
              </a:rPr>
              <a:t>average</a:t>
            </a:r>
            <a:r>
              <a:rPr lang="en-GB" sz="2000" dirty="0">
                <a:latin typeface="+mj-lt"/>
              </a:rPr>
              <a:t> distance for these placements is around 70 miles from Tameside</a:t>
            </a:r>
          </a:p>
          <a:p>
            <a:pPr lvl="0"/>
            <a:r>
              <a:rPr lang="en-GB" sz="2000" dirty="0" smtClean="0">
                <a:latin typeface="+mj-lt"/>
              </a:rPr>
              <a:t>This has a significant impact on our children who have not been able to live in their home community</a:t>
            </a:r>
          </a:p>
          <a:p>
            <a:pPr lvl="0"/>
            <a:r>
              <a:rPr lang="en-GB" sz="2000" dirty="0" smtClean="0">
                <a:latin typeface="+mj-lt"/>
              </a:rPr>
              <a:t>Children who have had 3 placements are more likely to live far away</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4</a:t>
            </a:fld>
            <a:endParaRPr lang="en-GB"/>
          </a:p>
        </p:txBody>
      </p:sp>
    </p:spTree>
    <p:extLst>
      <p:ext uri="{BB962C8B-B14F-4D97-AF65-F5344CB8AC3E}">
        <p14:creationId xmlns:p14="http://schemas.microsoft.com/office/powerpoint/2010/main" val="155118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Tameside Picture (Fostering)</a:t>
            </a:r>
            <a:endParaRPr lang="en-GB" dirty="0"/>
          </a:p>
        </p:txBody>
      </p:sp>
      <p:sp>
        <p:nvSpPr>
          <p:cNvPr id="3" name="Content Placeholder 2"/>
          <p:cNvSpPr>
            <a:spLocks noGrp="1"/>
          </p:cNvSpPr>
          <p:nvPr>
            <p:ph idx="1"/>
          </p:nvPr>
        </p:nvSpPr>
        <p:spPr/>
        <p:txBody>
          <a:bodyPr/>
          <a:lstStyle/>
          <a:p>
            <a:r>
              <a:rPr lang="en-GB" dirty="0" smtClean="0"/>
              <a:t>We have 155 children placed with agency Foster Carers</a:t>
            </a:r>
          </a:p>
          <a:p>
            <a:r>
              <a:rPr lang="en-GB" dirty="0" smtClean="0"/>
              <a:t>This is around 56% of our ‘In-house’ total</a:t>
            </a:r>
          </a:p>
          <a:p>
            <a:r>
              <a:rPr lang="en-GB" dirty="0"/>
              <a:t>The average distance for these placements is around </a:t>
            </a:r>
            <a:r>
              <a:rPr lang="en-GB" dirty="0" smtClean="0"/>
              <a:t>17 </a:t>
            </a:r>
            <a:r>
              <a:rPr lang="en-GB" dirty="0"/>
              <a:t>miles from Tameside</a:t>
            </a:r>
          </a:p>
          <a:p>
            <a:r>
              <a:rPr lang="en-GB" dirty="0"/>
              <a:t>There </a:t>
            </a:r>
            <a:r>
              <a:rPr lang="en-GB" dirty="0" smtClean="0"/>
              <a:t>are </a:t>
            </a:r>
            <a:r>
              <a:rPr lang="en-GB" dirty="0"/>
              <a:t>about 18 </a:t>
            </a:r>
            <a:r>
              <a:rPr lang="en-GB" dirty="0" smtClean="0"/>
              <a:t>Children (12</a:t>
            </a:r>
            <a:r>
              <a:rPr lang="en-GB" dirty="0"/>
              <a:t>%) that </a:t>
            </a:r>
            <a:r>
              <a:rPr lang="en-GB" dirty="0" smtClean="0"/>
              <a:t>are </a:t>
            </a:r>
            <a:r>
              <a:rPr lang="en-GB" dirty="0"/>
              <a:t>30+ miles </a:t>
            </a:r>
            <a:r>
              <a:rPr lang="en-GB" dirty="0" smtClean="0"/>
              <a:t>away - the </a:t>
            </a:r>
            <a:r>
              <a:rPr lang="en-GB" dirty="0"/>
              <a:t>other 80% </a:t>
            </a:r>
            <a:r>
              <a:rPr lang="en-GB" dirty="0" smtClean="0"/>
              <a:t>are </a:t>
            </a:r>
            <a:r>
              <a:rPr lang="en-GB" dirty="0"/>
              <a:t>in  neighbouring areas.   </a:t>
            </a:r>
          </a:p>
          <a:p>
            <a:r>
              <a:rPr lang="en-GB" dirty="0" smtClean="0"/>
              <a:t>About 50 Children </a:t>
            </a:r>
            <a:r>
              <a:rPr lang="en-GB" dirty="0"/>
              <a:t>(32%) </a:t>
            </a:r>
            <a:r>
              <a:rPr lang="en-GB" dirty="0" smtClean="0"/>
              <a:t>are actually </a:t>
            </a:r>
            <a:r>
              <a:rPr lang="en-GB" dirty="0"/>
              <a:t>in Tameside</a:t>
            </a:r>
          </a:p>
          <a:p>
            <a:endParaRPr lang="en-GB" dirty="0"/>
          </a:p>
          <a:p>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5</a:t>
            </a:fld>
            <a:endParaRPr lang="en-GB"/>
          </a:p>
        </p:txBody>
      </p:sp>
    </p:spTree>
    <p:extLst>
      <p:ext uri="{BB962C8B-B14F-4D97-AF65-F5344CB8AC3E}">
        <p14:creationId xmlns:p14="http://schemas.microsoft.com/office/powerpoint/2010/main" val="349497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Tameside Picture (SAILS)</a:t>
            </a:r>
            <a:endParaRPr lang="en-GB" dirty="0"/>
          </a:p>
        </p:txBody>
      </p:sp>
      <p:sp>
        <p:nvSpPr>
          <p:cNvPr id="3" name="Content Placeholder 2"/>
          <p:cNvSpPr>
            <a:spLocks noGrp="1"/>
          </p:cNvSpPr>
          <p:nvPr>
            <p:ph idx="1"/>
          </p:nvPr>
        </p:nvSpPr>
        <p:spPr/>
        <p:txBody>
          <a:bodyPr/>
          <a:lstStyle/>
          <a:p>
            <a:r>
              <a:rPr lang="en-GB" dirty="0"/>
              <a:t>We have </a:t>
            </a:r>
            <a:r>
              <a:rPr lang="en-GB" dirty="0" smtClean="0"/>
              <a:t>91 Young People placed </a:t>
            </a:r>
            <a:r>
              <a:rPr lang="en-GB" dirty="0"/>
              <a:t>with </a:t>
            </a:r>
            <a:r>
              <a:rPr lang="en-GB" dirty="0" smtClean="0"/>
              <a:t>a Semi Independent agency provider</a:t>
            </a:r>
            <a:endParaRPr lang="en-GB" dirty="0"/>
          </a:p>
          <a:p>
            <a:r>
              <a:rPr lang="en-GB" dirty="0" smtClean="0"/>
              <a:t>40 Young People (44%) are placed outside of Tameside but in the Greater Manchester area.</a:t>
            </a:r>
          </a:p>
          <a:p>
            <a:r>
              <a:rPr lang="en-GB" dirty="0" smtClean="0"/>
              <a:t>3 Young People are placed further than this.</a:t>
            </a:r>
          </a:p>
          <a:p>
            <a:r>
              <a:rPr lang="en-GB" dirty="0" smtClean="0"/>
              <a:t>Furthest is Shropshire around 80 miles away</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6</a:t>
            </a:fld>
            <a:endParaRPr lang="en-GB"/>
          </a:p>
        </p:txBody>
      </p:sp>
    </p:spTree>
    <p:extLst>
      <p:ext uri="{BB962C8B-B14F-4D97-AF65-F5344CB8AC3E}">
        <p14:creationId xmlns:p14="http://schemas.microsoft.com/office/powerpoint/2010/main" val="73637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Average distance of 70 miles</a:t>
            </a:r>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7</a:t>
            </a:fld>
            <a:endParaRPr lang="en-GB"/>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432455"/>
            <a:ext cx="5040560" cy="4543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420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want to change</a:t>
            </a:r>
            <a:endParaRPr lang="en-GB" dirty="0"/>
          </a:p>
        </p:txBody>
      </p:sp>
      <p:sp>
        <p:nvSpPr>
          <p:cNvPr id="3" name="Content Placeholder 2"/>
          <p:cNvSpPr>
            <a:spLocks noGrp="1"/>
          </p:cNvSpPr>
          <p:nvPr>
            <p:ph idx="1"/>
          </p:nvPr>
        </p:nvSpPr>
        <p:spPr/>
        <p:txBody>
          <a:bodyPr/>
          <a:lstStyle/>
          <a:p>
            <a:r>
              <a:rPr lang="en-GB" dirty="0" smtClean="0"/>
              <a:t>We want our children to live in good services in, or near to, Tameside unless it’s not safe to do so</a:t>
            </a:r>
          </a:p>
          <a:p>
            <a:r>
              <a:rPr lang="en-GB" dirty="0" smtClean="0"/>
              <a:t>We want to build good quality working relationships with local providers</a:t>
            </a:r>
          </a:p>
          <a:p>
            <a:r>
              <a:rPr lang="en-GB" dirty="0" smtClean="0"/>
              <a:t>We want to work in partnership to deliver quality services</a:t>
            </a:r>
          </a:p>
          <a:p>
            <a:r>
              <a:rPr lang="en-GB" dirty="0" smtClean="0"/>
              <a:t>Want to work with services to support our children to move successfully into family environments or on to independence</a:t>
            </a:r>
          </a:p>
          <a:p>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8</a:t>
            </a:fld>
            <a:endParaRPr lang="en-GB"/>
          </a:p>
        </p:txBody>
      </p:sp>
    </p:spTree>
    <p:extLst>
      <p:ext uri="{BB962C8B-B14F-4D97-AF65-F5344CB8AC3E}">
        <p14:creationId xmlns:p14="http://schemas.microsoft.com/office/powerpoint/2010/main" val="393121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 want to do it</a:t>
            </a:r>
            <a:endParaRPr lang="en-GB" dirty="0"/>
          </a:p>
        </p:txBody>
      </p:sp>
      <p:sp>
        <p:nvSpPr>
          <p:cNvPr id="3" name="Content Placeholder 2"/>
          <p:cNvSpPr>
            <a:spLocks noGrp="1"/>
          </p:cNvSpPr>
          <p:nvPr>
            <p:ph idx="1"/>
          </p:nvPr>
        </p:nvSpPr>
        <p:spPr/>
        <p:txBody>
          <a:bodyPr/>
          <a:lstStyle/>
          <a:p>
            <a:pPr lvl="0"/>
            <a:r>
              <a:rPr lang="en-GB" sz="2000" dirty="0" smtClean="0"/>
              <a:t>Have regular engagement with local provision who want to take our children – we have started by establishing monthly meetings with a local provider who takes lots of our children – we want to expand this. </a:t>
            </a:r>
          </a:p>
          <a:p>
            <a:pPr lvl="0"/>
            <a:r>
              <a:rPr lang="en-GB" sz="2000" dirty="0" smtClean="0"/>
              <a:t>Have local providers tell us about when they are going to have vacancies coming up so we can try and plan placing our children with you when it’s appropriate</a:t>
            </a:r>
          </a:p>
          <a:p>
            <a:pPr lvl="0"/>
            <a:r>
              <a:rPr lang="en-GB" sz="2000" dirty="0" smtClean="0"/>
              <a:t>Problem </a:t>
            </a:r>
            <a:r>
              <a:rPr lang="en-GB" sz="2000" dirty="0"/>
              <a:t>solve </a:t>
            </a:r>
            <a:r>
              <a:rPr lang="en-GB" sz="2000" dirty="0" smtClean="0"/>
              <a:t>together in our regular dialogue, </a:t>
            </a:r>
          </a:p>
          <a:p>
            <a:pPr lvl="1"/>
            <a:r>
              <a:rPr lang="en-GB" sz="1600" dirty="0" smtClean="0"/>
              <a:t>have </a:t>
            </a:r>
            <a:r>
              <a:rPr lang="en-GB" sz="1600" dirty="0"/>
              <a:t>open and constructive conversations about our local </a:t>
            </a:r>
            <a:r>
              <a:rPr lang="en-GB" sz="1600" dirty="0" smtClean="0"/>
              <a:t>pressures</a:t>
            </a:r>
          </a:p>
          <a:p>
            <a:pPr lvl="1"/>
            <a:r>
              <a:rPr lang="en-GB" sz="1600" dirty="0" smtClean="0"/>
              <a:t>Act on challenges in practice/ working together you have identified</a:t>
            </a:r>
          </a:p>
          <a:p>
            <a:pPr lvl="1"/>
            <a:r>
              <a:rPr lang="en-GB" sz="1600" dirty="0" smtClean="0"/>
              <a:t>Support the development of quality services</a:t>
            </a:r>
            <a:endParaRPr lang="en-GB" sz="1600" dirty="0"/>
          </a:p>
          <a:p>
            <a:pPr lvl="0"/>
            <a:r>
              <a:rPr lang="en-GB" sz="2000" dirty="0"/>
              <a:t>Embed Coproduction into our practice – and work together to coproduce services - </a:t>
            </a:r>
            <a:r>
              <a:rPr lang="en-GB" sz="2000" dirty="0" smtClean="0"/>
              <a:t>LISTENing </a:t>
            </a:r>
            <a:r>
              <a:rPr lang="en-GB" sz="2000" dirty="0"/>
              <a:t>in Tameside</a:t>
            </a:r>
            <a:r>
              <a:rPr lang="en-GB" sz="2000" dirty="0" smtClean="0"/>
              <a:t>.</a:t>
            </a:r>
          </a:p>
          <a:p>
            <a:pPr lvl="0"/>
            <a:r>
              <a:rPr lang="en-GB" sz="2000" dirty="0" smtClean="0"/>
              <a:t>Working with other Greater Manchester authorities, who also have the ambition to place more children ‘close to home’</a:t>
            </a:r>
            <a:endParaRPr lang="en-GB" sz="2000" dirty="0"/>
          </a:p>
          <a:p>
            <a:pPr lvl="0"/>
            <a:r>
              <a:rPr lang="en-GB" dirty="0"/>
              <a:t>‘</a:t>
            </a:r>
            <a:r>
              <a:rPr lang="en-GB" sz="2000" dirty="0"/>
              <a:t>Build back better – </a:t>
            </a:r>
            <a:r>
              <a:rPr lang="en-GB" sz="2000" dirty="0" err="1"/>
              <a:t>covid</a:t>
            </a:r>
            <a:r>
              <a:rPr lang="en-GB" sz="2000" dirty="0"/>
              <a:t> coping </a:t>
            </a:r>
          </a:p>
          <a:p>
            <a:endParaRPr lang="en-GB" dirty="0"/>
          </a:p>
        </p:txBody>
      </p:sp>
      <p:sp>
        <p:nvSpPr>
          <p:cNvPr id="4" name="Slide Number Placeholder 3"/>
          <p:cNvSpPr>
            <a:spLocks noGrp="1"/>
          </p:cNvSpPr>
          <p:nvPr>
            <p:ph type="sldNum" sz="quarter" idx="10"/>
          </p:nvPr>
        </p:nvSpPr>
        <p:spPr/>
        <p:txBody>
          <a:bodyPr/>
          <a:lstStyle/>
          <a:p>
            <a:pPr>
              <a:defRPr/>
            </a:pPr>
            <a:fld id="{176701E4-DF9B-4EBC-ACC2-69BB3B8095E2}" type="slidenum">
              <a:rPr lang="en-GB" smtClean="0"/>
              <a:pPr>
                <a:defRPr/>
              </a:pPr>
              <a:t>9</a:t>
            </a:fld>
            <a:endParaRPr lang="en-GB"/>
          </a:p>
        </p:txBody>
      </p:sp>
    </p:spTree>
    <p:extLst>
      <p:ext uri="{BB962C8B-B14F-4D97-AF65-F5344CB8AC3E}">
        <p14:creationId xmlns:p14="http://schemas.microsoft.com/office/powerpoint/2010/main" val="1818502781"/>
      </p:ext>
    </p:extLst>
  </p:cSld>
  <p:clrMapOvr>
    <a:masterClrMapping/>
  </p:clrMapOvr>
</p:sld>
</file>

<file path=ppt/theme/theme1.xml><?xml version="1.0" encoding="utf-8"?>
<a:theme xmlns:a="http://schemas.openxmlformats.org/drawingml/2006/main" name="Theme1">
  <a:themeElements>
    <a:clrScheme name="corporate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rporate_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porate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orate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orate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orate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orate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orate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orate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orate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orate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orate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orate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orate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142</TotalTime>
  <Words>787</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Theme1</vt:lpstr>
      <vt:lpstr>PLACING CLOSER TO HOME</vt:lpstr>
      <vt:lpstr>Background</vt:lpstr>
      <vt:lpstr>PowerPoint Presentation</vt:lpstr>
      <vt:lpstr>Tameside Picture (Residential)</vt:lpstr>
      <vt:lpstr>Tameside Picture (Fostering)</vt:lpstr>
      <vt:lpstr>Tameside Picture (SAILS)</vt:lpstr>
      <vt:lpstr>Average distance of 70 miles</vt:lpstr>
      <vt:lpstr>What do we want to change</vt:lpstr>
      <vt:lpstr>How we want to do it</vt:lpstr>
      <vt:lpstr>Our ask:</vt:lpstr>
    </vt:vector>
  </TitlesOfParts>
  <Company>Tameside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PLACING CLOSER TO HOME</dc:title>
  <dc:creator>Nick Ellwood</dc:creator>
  <cp:lastModifiedBy>Nick Ellwood</cp:lastModifiedBy>
  <cp:revision>20</cp:revision>
  <dcterms:created xsi:type="dcterms:W3CDTF">2020-07-14T12:58:40Z</dcterms:created>
  <dcterms:modified xsi:type="dcterms:W3CDTF">2020-07-15T10:39:32Z</dcterms:modified>
</cp:coreProperties>
</file>