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3" r:id="rId2"/>
    <p:sldId id="276" r:id="rId3"/>
    <p:sldId id="302" r:id="rId4"/>
    <p:sldId id="303" r:id="rId5"/>
    <p:sldId id="293" r:id="rId6"/>
    <p:sldId id="281" r:id="rId7"/>
    <p:sldId id="301" r:id="rId8"/>
    <p:sldId id="304" r:id="rId9"/>
    <p:sldId id="306" r:id="rId10"/>
    <p:sldId id="305" r:id="rId11"/>
    <p:sldId id="288" r:id="rId12"/>
    <p:sldId id="275" r:id="rId13"/>
    <p:sldId id="287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814" autoAdjust="0"/>
  </p:normalViewPr>
  <p:slideViewPr>
    <p:cSldViewPr>
      <p:cViewPr varScale="1">
        <p:scale>
          <a:sx n="138" d="100"/>
          <a:sy n="138" d="100"/>
        </p:scale>
        <p:origin x="83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AAF3E-BE45-402F-9AFD-FEB2BB3EC24E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9E438-F72B-48E4-AD88-9FCB6B421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311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0937-EADE-4E0A-9784-B15BF4222D8E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D930-223A-431F-B9A8-D2D3A5F52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14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0937-EADE-4E0A-9784-B15BF4222D8E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D930-223A-431F-B9A8-D2D3A5F52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21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0937-EADE-4E0A-9784-B15BF4222D8E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D930-223A-431F-B9A8-D2D3A5F52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1470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0937-EADE-4E0A-9784-B15BF4222D8E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D930-223A-431F-B9A8-D2D3A5F52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82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0937-EADE-4E0A-9784-B15BF4222D8E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D930-223A-431F-B9A8-D2D3A5F52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42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0937-EADE-4E0A-9784-B15BF4222D8E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D930-223A-431F-B9A8-D2D3A5F52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22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0937-EADE-4E0A-9784-B15BF4222D8E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D930-223A-431F-B9A8-D2D3A5F52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07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0937-EADE-4E0A-9784-B15BF4222D8E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D930-223A-431F-B9A8-D2D3A5F52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46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0937-EADE-4E0A-9784-B15BF4222D8E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D930-223A-431F-B9A8-D2D3A5F52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43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0937-EADE-4E0A-9784-B15BF4222D8E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D930-223A-431F-B9A8-D2D3A5F52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23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0937-EADE-4E0A-9784-B15BF4222D8E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D930-223A-431F-B9A8-D2D3A5F52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72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5147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3"/>
            <a:ext cx="8229600" cy="302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80937-EADE-4E0A-9784-B15BF4222D8E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9D930-223A-431F-B9A8-D2D3A5F52AC4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11910"/>
            <a:ext cx="9144000" cy="1131589"/>
          </a:xfrm>
          <a:prstGeom prst="rect">
            <a:avLst/>
          </a:prstGeom>
        </p:spPr>
      </p:pic>
      <p:pic>
        <p:nvPicPr>
          <p:cNvPr id="1026" name="Picture 2" descr="C:\Users\charlotte.lee\Pictures\Corporate Plan\TMBC OPOPOP LANDHEADER1.png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09" t="24258" r="1418" b="14627"/>
          <a:stretch/>
        </p:blipFill>
        <p:spPr bwMode="auto">
          <a:xfrm>
            <a:off x="7556022" y="4443958"/>
            <a:ext cx="1581753" cy="71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harlotte.lee\Pictures\Corporate Plan\TMBC OPOPOP LANDHEADER1.png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" t="30104" r="80811" b="16158"/>
          <a:stretch/>
        </p:blipFill>
        <p:spPr bwMode="auto">
          <a:xfrm>
            <a:off x="0" y="4563395"/>
            <a:ext cx="1809137" cy="580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33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ommunity.champions@tameside.gov.uk" TargetMode="External"/><Relationship Id="rId2" Type="http://schemas.openxmlformats.org/officeDocument/2006/relationships/hyperlink" Target="http://www.tameside.gov.uk/communitychampions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ebbie.watson@tameside.gov.uk" TargetMode="External"/><Relationship Id="rId7" Type="http://schemas.openxmlformats.org/officeDocument/2006/relationships/image" Target="../media/image8.jpeg"/><Relationship Id="rId2" Type="http://schemas.openxmlformats.org/officeDocument/2006/relationships/hyperlink" Target="mailto:covid-19@tameside.gov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lotte.lee@tameside.gov.uk" TargetMode="External"/><Relationship Id="rId5" Type="http://schemas.openxmlformats.org/officeDocument/2006/relationships/hyperlink" Target="mailto:James.mallion@tameside.gov.uk" TargetMode="External"/><Relationship Id="rId4" Type="http://schemas.openxmlformats.org/officeDocument/2006/relationships/hyperlink" Target="mailto:Sarah.exall@tameside.gov.uk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safe-working-in-education-childcare-and-childrens-social-care/safe-working-in-education-childcare-and-childrens-social-care-settings-including-the-use-of-personal-protective-equipment-ppe" TargetMode="External"/><Relationship Id="rId2" Type="http://schemas.openxmlformats.org/officeDocument/2006/relationships/hyperlink" Target="https://www.gov.uk/government/publications/coronavirus-covid-19-guidance-for-childrens-social-care-services/coronavirus-covid-19-guidance-for-local-authorities-on-childrens-social-car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Covid-19@tameside.gov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meside.gov.uk/rapidtesting" TargetMode="External"/><Relationship Id="rId2" Type="http://schemas.openxmlformats.org/officeDocument/2006/relationships/hyperlink" Target="https://www.gov.uk/get-coronavirus-tes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covid-19@tameside.gov.u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covid-19@tameside.gov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3054" y="105958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  <a:cs typeface="Helvetica" panose="020B0604020202020204" pitchFamily="34" charset="0"/>
              </a:rPr>
              <a:t>COVID-19 Update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7584" y="1923678"/>
            <a:ext cx="72957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Provider Forum</a:t>
            </a:r>
          </a:p>
          <a:p>
            <a:pPr algn="ctr"/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Charlotte Lee, Population Health Programme Manager</a:t>
            </a:r>
          </a:p>
          <a:p>
            <a:pPr algn="ctr"/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James Mallion, Public Health Consultant</a:t>
            </a:r>
          </a:p>
          <a:p>
            <a:pPr algn="ctr"/>
            <a:endParaRPr lang="en-GB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 Friday 19</a:t>
            </a:r>
            <a:r>
              <a:rPr lang="en-GB" sz="24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 February 2021</a:t>
            </a:r>
            <a:endParaRPr lang="en-GB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33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291410" y="2787774"/>
            <a:ext cx="4536504" cy="1584176"/>
          </a:xfrm>
        </p:spPr>
        <p:txBody>
          <a:bodyPr>
            <a:normAutofit/>
          </a:bodyPr>
          <a:lstStyle/>
          <a:p>
            <a:pPr marL="0" indent="0" defTabSz="685800">
              <a:buNone/>
            </a:pPr>
            <a:endParaRPr lang="en-GB" sz="16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indent="0" algn="ctr" defTabSz="685800">
              <a:buNone/>
            </a:pPr>
            <a:r>
              <a:rPr lang="en-GB" sz="1600" dirty="0" smtClean="0">
                <a:solidFill>
                  <a:prstClr val="black"/>
                </a:solidFill>
                <a:cs typeface="Arial" panose="020B0604020202020204" pitchFamily="34" charset="0"/>
                <a:hlinkClick r:id="rId2"/>
              </a:rPr>
              <a:t>www.tameside.gov.uk/communitychampions</a:t>
            </a:r>
            <a:endParaRPr lang="en-GB" sz="16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indent="0" algn="ctr" defTabSz="685800">
              <a:buNone/>
            </a:pPr>
            <a:r>
              <a:rPr lang="en-GB" sz="1600" dirty="0" smtClean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community.champions@tameside.gov.uk</a:t>
            </a:r>
            <a:endParaRPr lang="en-GB" sz="16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4862" y="123478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Community Champions</a:t>
            </a:r>
            <a:endParaRPr lang="en-GB" sz="2800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843558"/>
            <a:ext cx="3841223" cy="2053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943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Contacts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107013"/>
              </p:ext>
            </p:extLst>
          </p:nvPr>
        </p:nvGraphicFramePr>
        <p:xfrm>
          <a:off x="467544" y="771550"/>
          <a:ext cx="8208911" cy="418871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530923">
                  <a:extLst>
                    <a:ext uri="{9D8B030D-6E8A-4147-A177-3AD203B41FA5}">
                      <a16:colId xmlns:a16="http://schemas.microsoft.com/office/drawing/2014/main" val="2506325812"/>
                    </a:ext>
                  </a:extLst>
                </a:gridCol>
                <a:gridCol w="73238">
                  <a:extLst>
                    <a:ext uri="{9D8B030D-6E8A-4147-A177-3AD203B41FA5}">
                      <a16:colId xmlns:a16="http://schemas.microsoft.com/office/drawing/2014/main" val="1270378079"/>
                    </a:ext>
                  </a:extLst>
                </a:gridCol>
                <a:gridCol w="2604750">
                  <a:extLst>
                    <a:ext uri="{9D8B030D-6E8A-4147-A177-3AD203B41FA5}">
                      <a16:colId xmlns:a16="http://schemas.microsoft.com/office/drawing/2014/main" val="2659844655"/>
                    </a:ext>
                  </a:extLst>
                </a:gridCol>
              </a:tblGrid>
              <a:tr h="317519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</a:rPr>
                        <a:t>Single</a:t>
                      </a:r>
                      <a:r>
                        <a:rPr lang="en-GB" sz="1100" baseline="0" dirty="0" smtClean="0">
                          <a:effectLst/>
                        </a:rPr>
                        <a:t> point of contact: </a:t>
                      </a:r>
                      <a:r>
                        <a:rPr lang="en-GB" sz="1100" u="sng" dirty="0" smtClean="0">
                          <a:effectLst/>
                          <a:hlinkClick r:id="rId2"/>
                        </a:rPr>
                        <a:t>covid-19@tameside.gov.uk</a:t>
                      </a:r>
                      <a:r>
                        <a:rPr lang="en-GB" sz="1100" dirty="0" smtClean="0"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Debbie Watson, Assistant Director of Population Health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u="sng" dirty="0">
                          <a:effectLst/>
                          <a:hlinkClick r:id="rId3"/>
                        </a:rPr>
                        <a:t>Debbie.watson@tameside.gov.uk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Tel: </a:t>
                      </a:r>
                      <a:r>
                        <a:rPr lang="en-GB" sz="1100" dirty="0" smtClean="0">
                          <a:effectLst/>
                        </a:rPr>
                        <a:t>07970 456338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Sarah Exall, Consultant in Public Health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u="sng" dirty="0">
                          <a:effectLst/>
                          <a:hlinkClick r:id="rId4"/>
                        </a:rPr>
                        <a:t>Sarah.exall@tameside.gov.uk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Tel: </a:t>
                      </a:r>
                      <a:r>
                        <a:rPr lang="en-GB" sz="1100" dirty="0" smtClean="0">
                          <a:effectLst/>
                        </a:rPr>
                        <a:t>07971 547980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James Mallion, Consultant in Public Health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u="sng" dirty="0">
                          <a:effectLst/>
                          <a:hlinkClick r:id="rId5"/>
                        </a:rPr>
                        <a:t>James.mallion@tameside.gov.uk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Tel: </a:t>
                      </a:r>
                      <a:r>
                        <a:rPr lang="en-GB" sz="1100" dirty="0" smtClean="0">
                          <a:effectLst/>
                        </a:rPr>
                        <a:t>07970 946485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Charlotte Lee, Population Health Programme Manager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hlinkClick r:id="rId6"/>
                        </a:rPr>
                        <a:t>Charlotte.lee@tameside.gov.uk</a:t>
                      </a:r>
                      <a:endParaRPr lang="en-GB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Tel:</a:t>
                      </a:r>
                      <a:r>
                        <a:rPr lang="en-GB" sz="1100" baseline="0" dirty="0" smtClean="0">
                          <a:effectLst/>
                        </a:rPr>
                        <a:t> 07803 005692</a:t>
                      </a:r>
                      <a:endParaRPr lang="en-GB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 </a:t>
                      </a:r>
                      <a:endParaRPr lang="en-GB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19" marR="23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19" marR="239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919" marR="23919" marT="0" marB="0"/>
                </a:tc>
                <a:extLst>
                  <a:ext uri="{0D108BD9-81ED-4DB2-BD59-A6C34878D82A}">
                    <a16:rowId xmlns:a16="http://schemas.microsoft.com/office/drawing/2014/main" val="3476766391"/>
                  </a:ext>
                </a:extLst>
              </a:tr>
            </a:tbl>
          </a:graphicData>
        </a:graphic>
      </p:graphicFrame>
      <p:pic>
        <p:nvPicPr>
          <p:cNvPr id="1026" name="Picture 2" descr="Image result for contact details image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01"/>
          <a:stretch/>
        </p:blipFill>
        <p:spPr bwMode="auto">
          <a:xfrm>
            <a:off x="4860032" y="1347614"/>
            <a:ext cx="3158658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4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400" dirty="0"/>
              <a:t>Coronavirus (COVID-19): guidance for children's social care </a:t>
            </a:r>
            <a:r>
              <a:rPr lang="en-GB" sz="1400" dirty="0" smtClean="0"/>
              <a:t>services (Updated 2 February 2021)</a:t>
            </a:r>
          </a:p>
          <a:p>
            <a:pPr marL="0" indent="0">
              <a:buNone/>
            </a:pPr>
            <a:r>
              <a:rPr lang="en-GB" sz="1400" dirty="0" smtClean="0">
                <a:hlinkClick r:id="rId2"/>
              </a:rPr>
              <a:t>https</a:t>
            </a:r>
            <a:r>
              <a:rPr lang="en-GB" sz="1400" dirty="0">
                <a:hlinkClick r:id="rId2"/>
              </a:rPr>
              <a:t>://</a:t>
            </a:r>
            <a:r>
              <a:rPr lang="en-GB" sz="1400" dirty="0" smtClean="0">
                <a:hlinkClick r:id="rId2"/>
              </a:rPr>
              <a:t>www.gov.uk/government/publications/coronavirus-covid-19-guidance-for-childrens-social-care-services/coronavirus-covid-19-guidance-for-local-authorities-on-childrens-social-care</a:t>
            </a:r>
            <a:endParaRPr lang="en-GB" sz="1400" dirty="0"/>
          </a:p>
          <a:p>
            <a:endParaRPr lang="en-GB" sz="1400" dirty="0" smtClean="0"/>
          </a:p>
          <a:p>
            <a:r>
              <a:rPr lang="en-GB" sz="1400" dirty="0"/>
              <a:t>Safe working in education, childcare and children’s social care settings, including the use of personal protective equipment (PPE</a:t>
            </a:r>
            <a:r>
              <a:rPr lang="en-GB" sz="1400" dirty="0" smtClean="0"/>
              <a:t>) (Updated 14 December 2020)</a:t>
            </a:r>
          </a:p>
          <a:p>
            <a:pPr marL="0" indent="0">
              <a:buNone/>
            </a:pPr>
            <a:r>
              <a:rPr lang="en-GB" sz="1400" dirty="0">
                <a:hlinkClick r:id="rId3"/>
              </a:rPr>
              <a:t>https://</a:t>
            </a:r>
            <a:r>
              <a:rPr lang="en-GB" sz="1400" dirty="0" smtClean="0">
                <a:hlinkClick r:id="rId3"/>
              </a:rPr>
              <a:t>www.gov.uk/government/publications/safe-working-in-education-childcare-and-childrens-social-care/safe-working-in-education-childcare-and-childrens-social-care-settings-including-the-use-of-personal-protective-equipment-ppe</a:t>
            </a:r>
            <a:r>
              <a:rPr lang="en-GB" sz="1400" dirty="0" smtClean="0"/>
              <a:t> </a:t>
            </a: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r>
              <a:rPr lang="en-GB" sz="1400" dirty="0" smtClean="0"/>
              <a:t>Guidance </a:t>
            </a:r>
            <a:r>
              <a:rPr lang="en-GB" sz="1400" dirty="0"/>
              <a:t>to support Covid-19 Contact Tracing in Non-Residential 0-19 Educational Settings in Greater </a:t>
            </a:r>
            <a:r>
              <a:rPr lang="en-GB" sz="1400" dirty="0" smtClean="0"/>
              <a:t>Manchester V6 (14 December 2020)</a:t>
            </a:r>
            <a:endParaRPr lang="en-GB" sz="1400" dirty="0"/>
          </a:p>
          <a:p>
            <a:pPr marL="0" indent="0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6247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43558"/>
            <a:ext cx="8229600" cy="3024336"/>
          </a:xfrm>
        </p:spPr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3200" b="1" dirty="0" smtClean="0"/>
              <a:t>Thank you and Questions</a:t>
            </a:r>
          </a:p>
          <a:p>
            <a:pPr marL="0" indent="0" algn="ctr">
              <a:buNone/>
            </a:pPr>
            <a:endParaRPr lang="en-GB" sz="3200" b="1" dirty="0"/>
          </a:p>
          <a:p>
            <a:pPr marL="0" indent="0" algn="ctr">
              <a:buNone/>
            </a:pPr>
            <a:r>
              <a:rPr lang="en-GB" sz="3200" b="1" dirty="0" smtClean="0">
                <a:hlinkClick r:id="rId2"/>
              </a:rPr>
              <a:t>Covid-19@tameside.gov.uk</a:t>
            </a:r>
            <a:r>
              <a:rPr lang="en-GB" sz="3200" b="1" dirty="0" smtClean="0"/>
              <a:t> 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45824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Today’s session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15357"/>
            <a:ext cx="8229600" cy="3024336"/>
          </a:xfrm>
        </p:spPr>
        <p:txBody>
          <a:bodyPr>
            <a:normAutofit/>
          </a:bodyPr>
          <a:lstStyle/>
          <a:p>
            <a:r>
              <a:rPr lang="en-GB" dirty="0" smtClean="0"/>
              <a:t>Covid-19 Update;</a:t>
            </a:r>
          </a:p>
          <a:p>
            <a:r>
              <a:rPr lang="en-GB" dirty="0"/>
              <a:t>Update on </a:t>
            </a:r>
            <a:r>
              <a:rPr lang="en-GB" dirty="0" smtClean="0"/>
              <a:t>testing;</a:t>
            </a:r>
            <a:endParaRPr lang="en-GB" dirty="0"/>
          </a:p>
          <a:p>
            <a:r>
              <a:rPr lang="en-GB" dirty="0" smtClean="0"/>
              <a:t>Update on Contact Tracing Guidance;</a:t>
            </a:r>
          </a:p>
          <a:p>
            <a:r>
              <a:rPr lang="en-GB" dirty="0" smtClean="0"/>
              <a:t>Delivering the infection prevention control key messages to reduce impact on children’s settings;</a:t>
            </a:r>
          </a:p>
          <a:p>
            <a:r>
              <a:rPr lang="en-GB" dirty="0" smtClean="0"/>
              <a:t>Community Champions</a:t>
            </a:r>
            <a:r>
              <a:rPr lang="en-GB" dirty="0"/>
              <a:t>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0062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Trends in New Cases for Tameside (15/02/2021)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74528" y="3836246"/>
            <a:ext cx="22078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T</a:t>
            </a:r>
            <a:r>
              <a:rPr lang="en-GB" sz="900" dirty="0" smtClean="0"/>
              <a:t>his data comes from locally available data source which can be more up to date than the published data and is subject to change</a:t>
            </a:r>
            <a:endParaRPr lang="en-GB" sz="9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720830"/>
            <a:ext cx="96645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Current rate of new cases in the last seven days per 100,000 people is </a:t>
            </a:r>
            <a:r>
              <a:rPr lang="en-GB" sz="1400" b="1" dirty="0" smtClean="0">
                <a:solidFill>
                  <a:schemeClr val="accent5">
                    <a:lumMod val="75000"/>
                  </a:schemeClr>
                </a:solidFill>
              </a:rPr>
              <a:t>202.7/100,000</a:t>
            </a:r>
          </a:p>
          <a:p>
            <a:r>
              <a:rPr lang="en-GB" sz="1400" dirty="0" smtClean="0"/>
              <a:t>The current rate is a 11% increase compared to seven days ago</a:t>
            </a:r>
          </a:p>
          <a:p>
            <a:r>
              <a:rPr lang="en-GB" sz="1400" dirty="0" smtClean="0"/>
              <a:t>Tameside </a:t>
            </a:r>
            <a:r>
              <a:rPr lang="en-GB" sz="1400" dirty="0"/>
              <a:t>currently </a:t>
            </a:r>
            <a:r>
              <a:rPr lang="en-GB" sz="1400" dirty="0" smtClean="0"/>
              <a:t>ranks </a:t>
            </a:r>
            <a:r>
              <a:rPr lang="en-GB" sz="1400" dirty="0"/>
              <a:t>4</a:t>
            </a:r>
            <a:r>
              <a:rPr lang="en-GB" sz="1400" dirty="0" smtClean="0"/>
              <a:t>th </a:t>
            </a:r>
            <a:r>
              <a:rPr lang="en-GB" sz="1400" dirty="0"/>
              <a:t>in </a:t>
            </a:r>
            <a:r>
              <a:rPr lang="en-GB" sz="1400" dirty="0" smtClean="0"/>
              <a:t>GM for new cases in the last 7 days</a:t>
            </a:r>
            <a:endParaRPr lang="en-GB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74" y="652498"/>
            <a:ext cx="6916390" cy="31016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4835" y="775646"/>
            <a:ext cx="1605164" cy="297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416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COVID-19 Update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new variant of COVID-19 represents over 80% of new cases in Tameside now and is the dominant strain.</a:t>
            </a:r>
            <a:endParaRPr lang="en-GB" sz="1100" dirty="0" smtClean="0"/>
          </a:p>
          <a:p>
            <a:endParaRPr lang="en-GB" dirty="0"/>
          </a:p>
          <a:p>
            <a:r>
              <a:rPr lang="en-GB" dirty="0" smtClean="0"/>
              <a:t>The new variant is much more transmissible so spreads more easily, but is still transmitted through droplets – so the same controls still work and are even more important.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413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Covid-19 Update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43558"/>
            <a:ext cx="6048672" cy="36724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main symptoms of coronavirus are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dirty="0"/>
              <a:t>a high temperature</a:t>
            </a:r>
            <a:r>
              <a:rPr lang="en-GB" dirty="0"/>
              <a:t> – this means you feel hot to touch on your chest or back (you do not need to measure your temperature)</a:t>
            </a:r>
          </a:p>
          <a:p>
            <a:r>
              <a:rPr lang="en-GB" b="1" dirty="0"/>
              <a:t>a new, continuous cough</a:t>
            </a:r>
            <a:r>
              <a:rPr lang="en-GB" dirty="0"/>
              <a:t> – this means coughing a lot for more than an hour, or 3 or more coughing episodes in 24 hours (if you usually have a cough, it may be worse than usual)</a:t>
            </a:r>
          </a:p>
          <a:p>
            <a:r>
              <a:rPr lang="en-GB" b="1" dirty="0"/>
              <a:t>a loss or change to your sense of smell or taste</a:t>
            </a:r>
            <a:r>
              <a:rPr lang="en-GB" dirty="0"/>
              <a:t> – this means you've noticed you cannot smell or taste anything, or things smell or taste different to normal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Some people report different symptoms but these are the main ones – anyone with concerns about their symptoms should get tested.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2050" name="Picture 2" descr="Virus Germ Infection - Free vector graphic on Pixaba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19" t="50731"/>
          <a:stretch/>
        </p:blipFill>
        <p:spPr bwMode="auto">
          <a:xfrm>
            <a:off x="6679259" y="1347614"/>
            <a:ext cx="1990207" cy="191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34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Update – The Key Messages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30243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1800" b="1" dirty="0" smtClean="0"/>
              <a:t>With symptoms:</a:t>
            </a:r>
          </a:p>
          <a:p>
            <a:r>
              <a:rPr lang="en-GB" sz="1800" dirty="0" smtClean="0"/>
              <a:t>If anyone has symptoms, including staff or children, they should isolate along with all household members and those with symptoms book a </a:t>
            </a:r>
            <a:r>
              <a:rPr lang="en-GB" sz="1800" dirty="0"/>
              <a:t>PCR test - </a:t>
            </a:r>
            <a:r>
              <a:rPr lang="en-GB" sz="1800" dirty="0">
                <a:hlinkClick r:id="rId2"/>
              </a:rPr>
              <a:t>https://</a:t>
            </a:r>
            <a:r>
              <a:rPr lang="en-GB" sz="1800" dirty="0" smtClean="0">
                <a:hlinkClick r:id="rId2"/>
              </a:rPr>
              <a:t>www.gov.uk/get-coronavirus-test</a:t>
            </a:r>
            <a:r>
              <a:rPr lang="en-GB" sz="1800" dirty="0" smtClean="0"/>
              <a:t> or call 119.</a:t>
            </a:r>
          </a:p>
          <a:p>
            <a:r>
              <a:rPr lang="en-GB" sz="1800" dirty="0" smtClean="0"/>
              <a:t>Isolate until the results are known. If positive – continue to isolate for 10 days from the onset of symptoms.</a:t>
            </a:r>
          </a:p>
          <a:p>
            <a:r>
              <a:rPr lang="en-GB" sz="1800" dirty="0" smtClean="0"/>
              <a:t>There are 2 permanent sites in Tameside for a PCR Test - </a:t>
            </a:r>
            <a:r>
              <a:rPr lang="en-GB" sz="1800" dirty="0" err="1" smtClean="0"/>
              <a:t>Darnton</a:t>
            </a:r>
            <a:r>
              <a:rPr lang="en-GB" sz="1800" dirty="0" smtClean="0"/>
              <a:t> Road, Ashton and </a:t>
            </a:r>
            <a:r>
              <a:rPr lang="en-GB" sz="1800" dirty="0" err="1" smtClean="0"/>
              <a:t>Beeley</a:t>
            </a:r>
            <a:r>
              <a:rPr lang="en-GB" sz="1800" dirty="0" smtClean="0"/>
              <a:t> Street, Hyde.</a:t>
            </a:r>
          </a:p>
          <a:p>
            <a:endParaRPr lang="en-GB" sz="1800" dirty="0" smtClean="0"/>
          </a:p>
          <a:p>
            <a:pPr marL="0" indent="0">
              <a:buNone/>
            </a:pPr>
            <a:r>
              <a:rPr lang="en-GB" sz="1800" b="1" dirty="0" smtClean="0"/>
              <a:t>Without symptoms (asymptomatic):</a:t>
            </a:r>
          </a:p>
          <a:p>
            <a:r>
              <a:rPr lang="en-GB" sz="1800" dirty="0"/>
              <a:t>S</a:t>
            </a:r>
            <a:r>
              <a:rPr lang="en-GB" sz="1800" dirty="0" smtClean="0"/>
              <a:t>taff </a:t>
            </a:r>
            <a:r>
              <a:rPr lang="en-GB" sz="1800" dirty="0" smtClean="0"/>
              <a:t>as key workers as eligible for lateral flow testing (LFT), with results in 30mins.</a:t>
            </a:r>
          </a:p>
          <a:p>
            <a:r>
              <a:rPr lang="en-GB" sz="1800" dirty="0" smtClean="0"/>
              <a:t>There are 2 sites in Tameside for a LFT – Stalybridge Civic Hall (9-5pm) and </a:t>
            </a:r>
            <a:r>
              <a:rPr lang="en-GB" sz="1800" dirty="0" err="1" smtClean="0"/>
              <a:t>Dukinfield</a:t>
            </a:r>
            <a:r>
              <a:rPr lang="en-GB" sz="1800" dirty="0" smtClean="0"/>
              <a:t> Town Hall (7-7pm).</a:t>
            </a:r>
          </a:p>
          <a:p>
            <a:r>
              <a:rPr lang="en-GB" sz="1800" dirty="0" smtClean="0"/>
              <a:t>No need book – </a:t>
            </a:r>
            <a:r>
              <a:rPr lang="en-GB" sz="1800" dirty="0"/>
              <a:t>drop in offer - </a:t>
            </a:r>
            <a:r>
              <a:rPr lang="en-GB" sz="1800" dirty="0">
                <a:hlinkClick r:id="rId3"/>
              </a:rPr>
              <a:t>https://</a:t>
            </a:r>
            <a:r>
              <a:rPr lang="en-GB" sz="1800" dirty="0" smtClean="0">
                <a:hlinkClick r:id="rId3"/>
              </a:rPr>
              <a:t>www.tameside.gov.uk/rapidtesting</a:t>
            </a:r>
            <a:r>
              <a:rPr lang="en-GB" sz="1800" dirty="0" smtClean="0"/>
              <a:t>  </a:t>
            </a:r>
          </a:p>
          <a:p>
            <a:r>
              <a:rPr lang="en-GB" sz="1800" dirty="0" smtClean="0"/>
              <a:t>Recommended that staff are tested twice a week – 3 to 4 days apart.</a:t>
            </a:r>
          </a:p>
          <a:p>
            <a:r>
              <a:rPr lang="en-GB" sz="1800" b="1" dirty="0" smtClean="0"/>
              <a:t>Do not </a:t>
            </a:r>
            <a:r>
              <a:rPr lang="en-GB" sz="1800" dirty="0" smtClean="0"/>
              <a:t>go for a LFT if you have symptoms or are currently isolating.</a:t>
            </a:r>
          </a:p>
          <a:p>
            <a:r>
              <a:rPr lang="en-GB" sz="1800" dirty="0" smtClean="0"/>
              <a:t>If staff get a negative LFT result – it is important other control measures are maintained e.g. social distancing and following national guidance.</a:t>
            </a:r>
          </a:p>
        </p:txBody>
      </p:sp>
    </p:spTree>
    <p:extLst>
      <p:ext uri="{BB962C8B-B14F-4D97-AF65-F5344CB8AC3E}">
        <p14:creationId xmlns:p14="http://schemas.microsoft.com/office/powerpoint/2010/main" val="390996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Tracing Update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699542"/>
            <a:ext cx="44644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GM Contact Tracing Guidance</a:t>
            </a:r>
            <a:r>
              <a:rPr lang="en-GB" dirty="0"/>
              <a:t>:</a:t>
            </a:r>
            <a:endParaRPr lang="en-GB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Infectious period – 2 days before and 10 after the onset of symptoms (test date if asymptomatic).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Calculating isolation periods – count Day 0.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MUST isolate, not should.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Notification to </a:t>
            </a:r>
            <a:r>
              <a:rPr lang="en-GB" dirty="0" smtClean="0">
                <a:hlinkClick r:id="rId2"/>
              </a:rPr>
              <a:t>covid-19@tameside.gov.uk</a:t>
            </a:r>
            <a:r>
              <a:rPr lang="en-GB" dirty="0" smtClean="0"/>
              <a:t>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dirty="0" smtClean="0"/>
          </a:p>
          <a:p>
            <a:r>
              <a:rPr lang="en-GB" dirty="0"/>
              <a:t> </a:t>
            </a: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739598"/>
            <a:ext cx="5688632" cy="133469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076056" y="1039329"/>
            <a:ext cx="3898776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00" b="1" dirty="0" smtClean="0"/>
              <a:t>Contact Definition: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Anyone </a:t>
            </a:r>
            <a:r>
              <a:rPr lang="en-GB" sz="800" dirty="0"/>
              <a:t>who lives in the same household as another person who has COVID-19 symptoms or has tested positive for COVID-19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A</a:t>
            </a:r>
            <a:r>
              <a:rPr lang="en-GB" sz="800" dirty="0" smtClean="0"/>
              <a:t>nyone </a:t>
            </a:r>
            <a:r>
              <a:rPr lang="en-GB" sz="800" dirty="0"/>
              <a:t>who has had any of the following types of contact with someone who has tested positive for COVID-19: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GB" sz="800" dirty="0"/>
              <a:t>face-to-face contact including being coughed on or having a face-to-face conversation within one metre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GB" sz="800" dirty="0"/>
              <a:t>been within one metre for one minute or longer without face-to-face contact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GB" sz="800" dirty="0"/>
              <a:t>been within 2 metres of someone for more than 15 minutes (either as a one-off contact, or added up together over one day)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GB" sz="800" dirty="0"/>
              <a:t>travelled in the same vehicle or a </a:t>
            </a:r>
            <a:r>
              <a:rPr lang="en-GB" sz="800" dirty="0" smtClean="0"/>
              <a:t>plane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851745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Infection Prevention Control Measures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43558"/>
            <a:ext cx="8147248" cy="3240361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DO </a:t>
            </a:r>
            <a:r>
              <a:rPr lang="en-GB" dirty="0" smtClean="0"/>
              <a:t>isolate if you or a household member has symptoms – those with symptoms book a PCR test;</a:t>
            </a:r>
          </a:p>
          <a:p>
            <a:r>
              <a:rPr lang="en-GB" dirty="0">
                <a:solidFill>
                  <a:srgbClr val="00B050"/>
                </a:solidFill>
              </a:rPr>
              <a:t>DO</a:t>
            </a:r>
            <a:r>
              <a:rPr lang="en-GB" dirty="0" smtClean="0"/>
              <a:t> isolate if you have been identified as a contact;</a:t>
            </a:r>
          </a:p>
          <a:p>
            <a:r>
              <a:rPr lang="en-GB" dirty="0">
                <a:solidFill>
                  <a:srgbClr val="00B050"/>
                </a:solidFill>
              </a:rPr>
              <a:t>DO</a:t>
            </a:r>
            <a:r>
              <a:rPr lang="en-GB" dirty="0" smtClean="0"/>
              <a:t> allow staff members to use the LFT if they have no symptoms and not currently isolating;</a:t>
            </a:r>
          </a:p>
          <a:p>
            <a:r>
              <a:rPr lang="en-GB" dirty="0">
                <a:solidFill>
                  <a:srgbClr val="00B050"/>
                </a:solidFill>
              </a:rPr>
              <a:t>DO</a:t>
            </a:r>
            <a:r>
              <a:rPr lang="en-GB" dirty="0" smtClean="0"/>
              <a:t> keep to bubble management/ block staff rotas – prevent and reduce mixing;</a:t>
            </a:r>
          </a:p>
          <a:p>
            <a:r>
              <a:rPr lang="en-GB" dirty="0">
                <a:solidFill>
                  <a:srgbClr val="00B050"/>
                </a:solidFill>
              </a:rPr>
              <a:t>DO</a:t>
            </a:r>
            <a:r>
              <a:rPr lang="en-GB" dirty="0" smtClean="0"/>
              <a:t> keep 2m social distance and reduce the number of people in a room at any one time;</a:t>
            </a:r>
          </a:p>
          <a:p>
            <a:r>
              <a:rPr lang="en-GB" dirty="0">
                <a:solidFill>
                  <a:srgbClr val="00B050"/>
                </a:solidFill>
              </a:rPr>
              <a:t>DO</a:t>
            </a:r>
            <a:r>
              <a:rPr lang="en-GB" dirty="0" smtClean="0"/>
              <a:t> wash hands regularly;</a:t>
            </a:r>
          </a:p>
          <a:p>
            <a:r>
              <a:rPr lang="en-GB" dirty="0">
                <a:solidFill>
                  <a:srgbClr val="00B050"/>
                </a:solidFill>
              </a:rPr>
              <a:t>DO</a:t>
            </a:r>
            <a:r>
              <a:rPr lang="en-GB" dirty="0" smtClean="0"/>
              <a:t> allow for ventilation; </a:t>
            </a:r>
          </a:p>
          <a:p>
            <a:r>
              <a:rPr lang="en-GB" dirty="0">
                <a:solidFill>
                  <a:srgbClr val="00B050"/>
                </a:solidFill>
              </a:rPr>
              <a:t>DO</a:t>
            </a:r>
            <a:r>
              <a:rPr lang="en-GB" dirty="0" smtClean="0"/>
              <a:t> recommend that staff and parents wear face covers when around one another e.g. in communal areas; </a:t>
            </a:r>
          </a:p>
          <a:p>
            <a:r>
              <a:rPr lang="en-GB" dirty="0">
                <a:solidFill>
                  <a:srgbClr val="00B050"/>
                </a:solidFill>
              </a:rPr>
              <a:t>DO</a:t>
            </a:r>
            <a:r>
              <a:rPr lang="en-GB" dirty="0" smtClean="0"/>
              <a:t> use the cleaning measures in place, to clean around you – frequent touch points;</a:t>
            </a:r>
          </a:p>
          <a:p>
            <a:r>
              <a:rPr lang="en-GB" dirty="0">
                <a:solidFill>
                  <a:srgbClr val="00B050"/>
                </a:solidFill>
              </a:rPr>
              <a:t>DO</a:t>
            </a:r>
            <a:r>
              <a:rPr lang="en-GB" dirty="0" smtClean="0"/>
              <a:t> wear PPE for relevant activities including when managing a symptomatic person;</a:t>
            </a:r>
          </a:p>
          <a:p>
            <a:r>
              <a:rPr lang="en-GB" dirty="0">
                <a:solidFill>
                  <a:srgbClr val="00B050"/>
                </a:solidFill>
              </a:rPr>
              <a:t>DO</a:t>
            </a:r>
            <a:r>
              <a:rPr lang="en-GB" dirty="0" smtClean="0"/>
              <a:t> update your risk assessment and share with staff.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Avoid</a:t>
            </a:r>
            <a:r>
              <a:rPr lang="en-GB" dirty="0" smtClean="0"/>
              <a:t> unnecessary car sharing.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920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Infection Prevention Control </a:t>
            </a:r>
            <a:r>
              <a:rPr lang="en-GB" dirty="0" smtClean="0"/>
              <a:t>Measures</a:t>
            </a:r>
            <a:br>
              <a:rPr lang="en-GB" dirty="0" smtClean="0"/>
            </a:br>
            <a:r>
              <a:rPr lang="en-GB" dirty="0" smtClean="0"/>
              <a:t>Top </a:t>
            </a:r>
            <a:r>
              <a:rPr lang="en-GB" dirty="0" smtClean="0"/>
              <a:t>Tips </a:t>
            </a:r>
            <a:r>
              <a:rPr lang="en-GB" dirty="0" smtClean="0"/>
              <a:t>for Residential Homes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Block rota staff to prevent over mixing – reduce potential spread and protect business continuity;</a:t>
            </a:r>
          </a:p>
          <a:p>
            <a:endParaRPr lang="en-GB" sz="1800" dirty="0" smtClean="0"/>
          </a:p>
          <a:p>
            <a:r>
              <a:rPr lang="en-GB" sz="1800" dirty="0" smtClean="0"/>
              <a:t>Use Zoom/ Skype/ Teams for handovers;</a:t>
            </a:r>
          </a:p>
          <a:p>
            <a:endParaRPr lang="en-GB" sz="1800" dirty="0" smtClean="0"/>
          </a:p>
          <a:p>
            <a:r>
              <a:rPr lang="en-GB" sz="1800" dirty="0" smtClean="0"/>
              <a:t>Do use the LFT sites for staff – but don’t car share;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Get in touch with Public Health as soon as you have any positives, issues or questions – </a:t>
            </a:r>
            <a:r>
              <a:rPr lang="en-GB" sz="1800" dirty="0" smtClean="0">
                <a:hlinkClick r:id="rId2"/>
              </a:rPr>
              <a:t>covid-19@tameside.gov.uk</a:t>
            </a:r>
            <a:r>
              <a:rPr lang="en-GB" sz="1800" dirty="0" smtClean="0"/>
              <a:t> 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978402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8344</TotalTime>
  <Words>1033</Words>
  <Application>Microsoft Office PowerPoint</Application>
  <PresentationFormat>On-screen Show (16:9)</PresentationFormat>
  <Paragraphs>118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Helvetica</vt:lpstr>
      <vt:lpstr>Times New Roman</vt:lpstr>
      <vt:lpstr>Office Theme</vt:lpstr>
      <vt:lpstr>PowerPoint Presentation</vt:lpstr>
      <vt:lpstr>Today’s session</vt:lpstr>
      <vt:lpstr>Trends in New Cases for Tameside (15/02/2021) </vt:lpstr>
      <vt:lpstr>COVID-19 Update</vt:lpstr>
      <vt:lpstr>Covid-19 Update</vt:lpstr>
      <vt:lpstr>Testing Update – The Key Messages</vt:lpstr>
      <vt:lpstr>Contact Tracing Update</vt:lpstr>
      <vt:lpstr>Infection Prevention Control Measures</vt:lpstr>
      <vt:lpstr>Infection Prevention Control Measures Top Tips for Residential Homes</vt:lpstr>
      <vt:lpstr>PowerPoint Presentation</vt:lpstr>
      <vt:lpstr>Key Contacts</vt:lpstr>
      <vt:lpstr>References</vt:lpstr>
      <vt:lpstr>PowerPoint Presentation</vt:lpstr>
    </vt:vector>
  </TitlesOfParts>
  <Company>Tameside 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Tameside Starting Well Partnership</dc:title>
  <dc:creator>Charlotte Lee</dc:creator>
  <cp:lastModifiedBy>Charlotte Lee</cp:lastModifiedBy>
  <cp:revision>164</cp:revision>
  <dcterms:created xsi:type="dcterms:W3CDTF">2020-01-30T12:39:57Z</dcterms:created>
  <dcterms:modified xsi:type="dcterms:W3CDTF">2021-02-19T09:54:45Z</dcterms:modified>
</cp:coreProperties>
</file>