
<file path=[Content_Types].xml><?xml version="1.0" encoding="utf-8"?>
<Types xmlns="http://schemas.openxmlformats.org/package/2006/content-types">
  <Default Extension="png" ContentType="image/png"/>
  <Default Extension="jpeg" ContentType="image/jpeg"/>
  <Default Extension="wmf" ContentType="image/x-wmf"/>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6" r:id="rId2"/>
    <p:sldId id="257" r:id="rId3"/>
    <p:sldId id="258" r:id="rId4"/>
    <p:sldId id="260" r:id="rId5"/>
    <p:sldId id="261" r:id="rId6"/>
    <p:sldId id="262" r:id="rId7"/>
    <p:sldId id="263" r:id="rId8"/>
    <p:sldId id="264" r:id="rId9"/>
    <p:sldId id="265" r:id="rId10"/>
    <p:sldId id="275" r:id="rId11"/>
    <p:sldId id="276" r:id="rId12"/>
    <p:sldId id="267" r:id="rId13"/>
    <p:sldId id="274" r:id="rId14"/>
    <p:sldId id="272" r:id="rId15"/>
    <p:sldId id="273"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54562" autoAdjust="0"/>
  </p:normalViewPr>
  <p:slideViewPr>
    <p:cSldViewPr snapToGrid="0">
      <p:cViewPr varScale="1">
        <p:scale>
          <a:sx n="40" d="100"/>
          <a:sy n="40" d="100"/>
        </p:scale>
        <p:origin x="1896" y="4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77F2442-64DF-4500-A19E-2CB9B7134E44}" type="doc">
      <dgm:prSet loTypeId="urn:microsoft.com/office/officeart/2005/8/layout/cycle4" loCatId="cycle" qsTypeId="urn:microsoft.com/office/officeart/2005/8/quickstyle/simple1" qsCatId="simple" csTypeId="urn:microsoft.com/office/officeart/2005/8/colors/accent1_2" csCatId="accent1" phldr="1"/>
      <dgm:spPr/>
      <dgm:t>
        <a:bodyPr/>
        <a:lstStyle/>
        <a:p>
          <a:endParaRPr lang="en-GB"/>
        </a:p>
      </dgm:t>
    </dgm:pt>
    <dgm:pt modelId="{F8B95F8B-E7D0-4678-9527-EF931670E465}">
      <dgm:prSet phldrT="[Text]">
        <dgm:style>
          <a:lnRef idx="1">
            <a:schemeClr val="accent3"/>
          </a:lnRef>
          <a:fillRef idx="2">
            <a:schemeClr val="accent3"/>
          </a:fillRef>
          <a:effectRef idx="1">
            <a:schemeClr val="accent3"/>
          </a:effectRef>
          <a:fontRef idx="minor">
            <a:schemeClr val="dk1"/>
          </a:fontRef>
        </dgm:style>
      </dgm:prSet>
      <dgm:spPr>
        <a:solidFill>
          <a:srgbClr val="92D050"/>
        </a:solidFill>
        <a:effectLst>
          <a:outerShdw blurRad="50800" dist="38100" dir="8100000" algn="tr" rotWithShape="0">
            <a:prstClr val="black">
              <a:alpha val="40000"/>
            </a:prstClr>
          </a:outerShdw>
        </a:effectLst>
      </dgm:spPr>
      <dgm:t>
        <a:bodyPr/>
        <a:lstStyle/>
        <a:p>
          <a:r>
            <a:rPr lang="en-GB" b="1" dirty="0" smtClean="0">
              <a:solidFill>
                <a:schemeClr val="tx1"/>
              </a:solidFill>
            </a:rPr>
            <a:t>Universal Level </a:t>
          </a:r>
          <a:r>
            <a:rPr lang="en-GB" b="1" dirty="0">
              <a:solidFill>
                <a:schemeClr val="tx1"/>
              </a:solidFill>
            </a:rPr>
            <a:t>1</a:t>
          </a:r>
        </a:p>
      </dgm:t>
    </dgm:pt>
    <dgm:pt modelId="{22695F97-6370-4BB6-A8EF-9C44B603DCD6}" type="parTrans" cxnId="{0C0396AB-ADDC-4CCF-B9D4-CEA128453169}">
      <dgm:prSet/>
      <dgm:spPr/>
      <dgm:t>
        <a:bodyPr/>
        <a:lstStyle/>
        <a:p>
          <a:endParaRPr lang="en-GB"/>
        </a:p>
      </dgm:t>
    </dgm:pt>
    <dgm:pt modelId="{851DC764-8701-4430-9DF2-4692D286DEAC}" type="sibTrans" cxnId="{0C0396AB-ADDC-4CCF-B9D4-CEA128453169}">
      <dgm:prSet/>
      <dgm:spPr/>
      <dgm:t>
        <a:bodyPr/>
        <a:lstStyle/>
        <a:p>
          <a:endParaRPr lang="en-GB"/>
        </a:p>
      </dgm:t>
    </dgm:pt>
    <dgm:pt modelId="{5220CA91-E625-4178-98E1-198BA3F383CF}">
      <dgm:prSet phldrT="[Text]">
        <dgm:style>
          <a:lnRef idx="1">
            <a:schemeClr val="accent6"/>
          </a:lnRef>
          <a:fillRef idx="3">
            <a:schemeClr val="accent6"/>
          </a:fillRef>
          <a:effectRef idx="2">
            <a:schemeClr val="accent6"/>
          </a:effectRef>
          <a:fontRef idx="minor">
            <a:schemeClr val="lt1"/>
          </a:fontRef>
        </dgm:style>
      </dgm:prSet>
      <dgm:spPr>
        <a:solidFill>
          <a:srgbClr val="FFFF00"/>
        </a:solidFill>
        <a:ln/>
      </dgm:spPr>
      <dgm:t>
        <a:bodyPr/>
        <a:lstStyle/>
        <a:p>
          <a:r>
            <a:rPr lang="en-GB" b="1" dirty="0" smtClean="0">
              <a:solidFill>
                <a:schemeClr val="tx1"/>
              </a:solidFill>
            </a:rPr>
            <a:t>Early Help Level </a:t>
          </a:r>
          <a:r>
            <a:rPr lang="en-GB" b="1" dirty="0">
              <a:solidFill>
                <a:schemeClr val="tx1"/>
              </a:solidFill>
            </a:rPr>
            <a:t>2</a:t>
          </a:r>
        </a:p>
      </dgm:t>
    </dgm:pt>
    <dgm:pt modelId="{E85BCF43-E4D1-4E74-A654-BB36C87C0E86}" type="parTrans" cxnId="{36D1D5BB-A64D-450B-BD57-A954B8ED71E4}">
      <dgm:prSet/>
      <dgm:spPr/>
      <dgm:t>
        <a:bodyPr/>
        <a:lstStyle/>
        <a:p>
          <a:endParaRPr lang="en-GB"/>
        </a:p>
      </dgm:t>
    </dgm:pt>
    <dgm:pt modelId="{AF6C1BB7-DAB7-4B40-84BC-86B57BA448C2}" type="sibTrans" cxnId="{36D1D5BB-A64D-450B-BD57-A954B8ED71E4}">
      <dgm:prSet/>
      <dgm:spPr/>
      <dgm:t>
        <a:bodyPr/>
        <a:lstStyle/>
        <a:p>
          <a:endParaRPr lang="en-GB"/>
        </a:p>
      </dgm:t>
    </dgm:pt>
    <dgm:pt modelId="{972EED08-EA77-4974-8360-0F1C4CBF80AC}">
      <dgm:prSet phldrT="[Text]"/>
      <dgm:spPr>
        <a:solidFill>
          <a:schemeClr val="accent4"/>
        </a:solidFill>
        <a:ln>
          <a:noFill/>
        </a:ln>
      </dgm:spPr>
      <dgm:t>
        <a:bodyPr/>
        <a:lstStyle/>
        <a:p>
          <a:r>
            <a:rPr lang="en-GB" dirty="0" smtClean="0"/>
            <a:t>CIN </a:t>
          </a:r>
          <a:r>
            <a:rPr lang="en-GB" b="1" dirty="0"/>
            <a:t>Level </a:t>
          </a:r>
          <a:r>
            <a:rPr lang="en-GB" b="1" dirty="0" smtClean="0"/>
            <a:t>3</a:t>
          </a:r>
          <a:endParaRPr lang="en-GB" b="1" dirty="0"/>
        </a:p>
      </dgm:t>
    </dgm:pt>
    <dgm:pt modelId="{B8F7945F-FD97-4D83-A69A-F5A21F3EEA56}" type="parTrans" cxnId="{50041247-CC39-4D00-B4C4-339454CF4166}">
      <dgm:prSet/>
      <dgm:spPr/>
      <dgm:t>
        <a:bodyPr/>
        <a:lstStyle/>
        <a:p>
          <a:endParaRPr lang="en-GB"/>
        </a:p>
      </dgm:t>
    </dgm:pt>
    <dgm:pt modelId="{B99FF3F7-10CD-49F2-8D95-5C6E9F833A50}" type="sibTrans" cxnId="{50041247-CC39-4D00-B4C4-339454CF4166}">
      <dgm:prSet/>
      <dgm:spPr/>
      <dgm:t>
        <a:bodyPr/>
        <a:lstStyle/>
        <a:p>
          <a:endParaRPr lang="en-GB"/>
        </a:p>
      </dgm:t>
    </dgm:pt>
    <dgm:pt modelId="{C12BA39B-5C89-4EEF-BF19-ECF0ABC70829}">
      <dgm:prSet phldrT="[Text]"/>
      <dgm:spPr>
        <a:solidFill>
          <a:srgbClr val="C00000"/>
        </a:solidFill>
        <a:ln>
          <a:noFill/>
        </a:ln>
        <a:effectLst>
          <a:outerShdw blurRad="63500" sx="102000" sy="102000" algn="ctr" rotWithShape="0">
            <a:prstClr val="black">
              <a:alpha val="40000"/>
            </a:prstClr>
          </a:outerShdw>
        </a:effectLst>
      </dgm:spPr>
      <dgm:t>
        <a:bodyPr/>
        <a:lstStyle/>
        <a:p>
          <a:r>
            <a:rPr lang="en-GB" b="1" dirty="0" smtClean="0"/>
            <a:t>CP Level 4</a:t>
          </a:r>
          <a:endParaRPr lang="en-GB" b="1" dirty="0"/>
        </a:p>
      </dgm:t>
    </dgm:pt>
    <dgm:pt modelId="{1CA18C84-93B5-42E3-B8A8-6DAC44E44778}" type="parTrans" cxnId="{62251077-9912-4951-BA7B-851008CEB4A2}">
      <dgm:prSet/>
      <dgm:spPr/>
      <dgm:t>
        <a:bodyPr/>
        <a:lstStyle/>
        <a:p>
          <a:endParaRPr lang="en-GB"/>
        </a:p>
      </dgm:t>
    </dgm:pt>
    <dgm:pt modelId="{03834B16-0DD7-4C91-B7B2-3BE31C79FBFE}" type="sibTrans" cxnId="{62251077-9912-4951-BA7B-851008CEB4A2}">
      <dgm:prSet/>
      <dgm:spPr/>
      <dgm:t>
        <a:bodyPr/>
        <a:lstStyle/>
        <a:p>
          <a:endParaRPr lang="en-GB"/>
        </a:p>
      </dgm:t>
    </dgm:pt>
    <dgm:pt modelId="{02F061F2-385E-42EC-B9C7-50AD13824FDF}" type="pres">
      <dgm:prSet presAssocID="{577F2442-64DF-4500-A19E-2CB9B7134E44}" presName="cycleMatrixDiagram" presStyleCnt="0">
        <dgm:presLayoutVars>
          <dgm:chMax val="1"/>
          <dgm:dir/>
          <dgm:animLvl val="lvl"/>
          <dgm:resizeHandles val="exact"/>
        </dgm:presLayoutVars>
      </dgm:prSet>
      <dgm:spPr/>
      <dgm:t>
        <a:bodyPr/>
        <a:lstStyle/>
        <a:p>
          <a:endParaRPr lang="en-GB"/>
        </a:p>
      </dgm:t>
    </dgm:pt>
    <dgm:pt modelId="{7CBE1E03-CF9B-4E32-B815-5D2B73445210}" type="pres">
      <dgm:prSet presAssocID="{577F2442-64DF-4500-A19E-2CB9B7134E44}" presName="children" presStyleCnt="0"/>
      <dgm:spPr/>
    </dgm:pt>
    <dgm:pt modelId="{674D0495-ED0E-4CBD-ADBA-AF9341E79BF8}" type="pres">
      <dgm:prSet presAssocID="{577F2442-64DF-4500-A19E-2CB9B7134E44}" presName="childPlaceholder" presStyleCnt="0"/>
      <dgm:spPr/>
    </dgm:pt>
    <dgm:pt modelId="{0451A0A8-D85D-4F6D-BADB-BF20100BE3FA}" type="pres">
      <dgm:prSet presAssocID="{577F2442-64DF-4500-A19E-2CB9B7134E44}" presName="circle" presStyleCnt="0"/>
      <dgm:spPr/>
    </dgm:pt>
    <dgm:pt modelId="{692A2E45-3D9B-4F9F-BBE0-7EE1E7ED3B41}" type="pres">
      <dgm:prSet presAssocID="{577F2442-64DF-4500-A19E-2CB9B7134E44}" presName="quadrant1" presStyleLbl="node1" presStyleIdx="0" presStyleCnt="4" custScaleX="98394" custScaleY="105163">
        <dgm:presLayoutVars>
          <dgm:chMax val="1"/>
          <dgm:bulletEnabled val="1"/>
        </dgm:presLayoutVars>
      </dgm:prSet>
      <dgm:spPr/>
      <dgm:t>
        <a:bodyPr/>
        <a:lstStyle/>
        <a:p>
          <a:endParaRPr lang="en-GB"/>
        </a:p>
      </dgm:t>
    </dgm:pt>
    <dgm:pt modelId="{7E8608D3-279F-4FAC-9AAB-B28F10B368A6}" type="pres">
      <dgm:prSet presAssocID="{577F2442-64DF-4500-A19E-2CB9B7134E44}" presName="quadrant2" presStyleLbl="node1" presStyleIdx="1" presStyleCnt="4" custScaleX="100884" custScaleY="105292" custLinFactNeighborX="0" custLinFactNeighborY="687">
        <dgm:presLayoutVars>
          <dgm:chMax val="1"/>
          <dgm:bulletEnabled val="1"/>
        </dgm:presLayoutVars>
      </dgm:prSet>
      <dgm:spPr/>
      <dgm:t>
        <a:bodyPr/>
        <a:lstStyle/>
        <a:p>
          <a:endParaRPr lang="en-GB"/>
        </a:p>
      </dgm:t>
    </dgm:pt>
    <dgm:pt modelId="{100EF7A8-AF67-461F-95D2-EF15B2B2C799}" type="pres">
      <dgm:prSet presAssocID="{577F2442-64DF-4500-A19E-2CB9B7134E44}" presName="quadrant3" presStyleLbl="node1" presStyleIdx="2" presStyleCnt="4" custScaleX="100935" custScaleY="99146" custLinFactNeighborX="-687" custLinFactNeighborY="687">
        <dgm:presLayoutVars>
          <dgm:chMax val="1"/>
          <dgm:bulletEnabled val="1"/>
        </dgm:presLayoutVars>
      </dgm:prSet>
      <dgm:spPr/>
      <dgm:t>
        <a:bodyPr/>
        <a:lstStyle/>
        <a:p>
          <a:endParaRPr lang="en-GB"/>
        </a:p>
      </dgm:t>
    </dgm:pt>
    <dgm:pt modelId="{86F1C3F3-CA75-44C3-9241-C53659999B02}" type="pres">
      <dgm:prSet presAssocID="{577F2442-64DF-4500-A19E-2CB9B7134E44}" presName="quadrant4" presStyleLbl="node1" presStyleIdx="3" presStyleCnt="4" custScaleX="99928" custScaleY="96713" custLinFactNeighborX="478" custLinFactNeighborY="-133">
        <dgm:presLayoutVars>
          <dgm:chMax val="1"/>
          <dgm:bulletEnabled val="1"/>
        </dgm:presLayoutVars>
      </dgm:prSet>
      <dgm:spPr/>
      <dgm:t>
        <a:bodyPr/>
        <a:lstStyle/>
        <a:p>
          <a:endParaRPr lang="en-GB"/>
        </a:p>
      </dgm:t>
    </dgm:pt>
    <dgm:pt modelId="{6EADBC6E-9795-46C8-9BEA-5DA952F73A3C}" type="pres">
      <dgm:prSet presAssocID="{577F2442-64DF-4500-A19E-2CB9B7134E44}" presName="quadrantPlaceholder" presStyleCnt="0"/>
      <dgm:spPr/>
    </dgm:pt>
    <dgm:pt modelId="{F371B7B9-C7B5-4478-860C-3CD8858D3A4E}" type="pres">
      <dgm:prSet presAssocID="{577F2442-64DF-4500-A19E-2CB9B7134E44}" presName="center1" presStyleLbl="fgShp" presStyleIdx="0" presStyleCnt="2"/>
      <dgm:spPr/>
    </dgm:pt>
    <dgm:pt modelId="{075B0CC6-06A5-4315-AC89-33C08092F8F6}" type="pres">
      <dgm:prSet presAssocID="{577F2442-64DF-4500-A19E-2CB9B7134E44}" presName="center2" presStyleLbl="fgShp" presStyleIdx="1" presStyleCnt="2" custScaleX="15926"/>
      <dgm:spPr/>
    </dgm:pt>
  </dgm:ptLst>
  <dgm:cxnLst>
    <dgm:cxn modelId="{FE145261-7EF0-43C8-B4DD-208366C771FD}" type="presOf" srcId="{C12BA39B-5C89-4EEF-BF19-ECF0ABC70829}" destId="{86F1C3F3-CA75-44C3-9241-C53659999B02}" srcOrd="0" destOrd="0" presId="urn:microsoft.com/office/officeart/2005/8/layout/cycle4"/>
    <dgm:cxn modelId="{0C0396AB-ADDC-4CCF-B9D4-CEA128453169}" srcId="{577F2442-64DF-4500-A19E-2CB9B7134E44}" destId="{F8B95F8B-E7D0-4678-9527-EF931670E465}" srcOrd="0" destOrd="0" parTransId="{22695F97-6370-4BB6-A8EF-9C44B603DCD6}" sibTransId="{851DC764-8701-4430-9DF2-4692D286DEAC}"/>
    <dgm:cxn modelId="{C704F939-36F9-4710-A901-061E91821CB9}" type="presOf" srcId="{F8B95F8B-E7D0-4678-9527-EF931670E465}" destId="{692A2E45-3D9B-4F9F-BBE0-7EE1E7ED3B41}" srcOrd="0" destOrd="0" presId="urn:microsoft.com/office/officeart/2005/8/layout/cycle4"/>
    <dgm:cxn modelId="{62251077-9912-4951-BA7B-851008CEB4A2}" srcId="{577F2442-64DF-4500-A19E-2CB9B7134E44}" destId="{C12BA39B-5C89-4EEF-BF19-ECF0ABC70829}" srcOrd="3" destOrd="0" parTransId="{1CA18C84-93B5-42E3-B8A8-6DAC44E44778}" sibTransId="{03834B16-0DD7-4C91-B7B2-3BE31C79FBFE}"/>
    <dgm:cxn modelId="{5678A8AA-E09A-450F-A1DD-2E0FFA76749C}" type="presOf" srcId="{577F2442-64DF-4500-A19E-2CB9B7134E44}" destId="{02F061F2-385E-42EC-B9C7-50AD13824FDF}" srcOrd="0" destOrd="0" presId="urn:microsoft.com/office/officeart/2005/8/layout/cycle4"/>
    <dgm:cxn modelId="{50041247-CC39-4D00-B4C4-339454CF4166}" srcId="{577F2442-64DF-4500-A19E-2CB9B7134E44}" destId="{972EED08-EA77-4974-8360-0F1C4CBF80AC}" srcOrd="2" destOrd="0" parTransId="{B8F7945F-FD97-4D83-A69A-F5A21F3EEA56}" sibTransId="{B99FF3F7-10CD-49F2-8D95-5C6E9F833A50}"/>
    <dgm:cxn modelId="{3FB6A982-F7F2-4281-B5C0-974ECC04B7D7}" type="presOf" srcId="{972EED08-EA77-4974-8360-0F1C4CBF80AC}" destId="{100EF7A8-AF67-461F-95D2-EF15B2B2C799}" srcOrd="0" destOrd="0" presId="urn:microsoft.com/office/officeart/2005/8/layout/cycle4"/>
    <dgm:cxn modelId="{36D1D5BB-A64D-450B-BD57-A954B8ED71E4}" srcId="{577F2442-64DF-4500-A19E-2CB9B7134E44}" destId="{5220CA91-E625-4178-98E1-198BA3F383CF}" srcOrd="1" destOrd="0" parTransId="{E85BCF43-E4D1-4E74-A654-BB36C87C0E86}" sibTransId="{AF6C1BB7-DAB7-4B40-84BC-86B57BA448C2}"/>
    <dgm:cxn modelId="{BD35053E-6D69-49BD-B3D5-6A200EC3E81B}" type="presOf" srcId="{5220CA91-E625-4178-98E1-198BA3F383CF}" destId="{7E8608D3-279F-4FAC-9AAB-B28F10B368A6}" srcOrd="0" destOrd="0" presId="urn:microsoft.com/office/officeart/2005/8/layout/cycle4"/>
    <dgm:cxn modelId="{E06646FC-A391-43DA-BC4E-56C70FE44E1F}" type="presParOf" srcId="{02F061F2-385E-42EC-B9C7-50AD13824FDF}" destId="{7CBE1E03-CF9B-4E32-B815-5D2B73445210}" srcOrd="0" destOrd="0" presId="urn:microsoft.com/office/officeart/2005/8/layout/cycle4"/>
    <dgm:cxn modelId="{9F6BA46B-93CA-4509-BD2B-4F0470680827}" type="presParOf" srcId="{7CBE1E03-CF9B-4E32-B815-5D2B73445210}" destId="{674D0495-ED0E-4CBD-ADBA-AF9341E79BF8}" srcOrd="0" destOrd="0" presId="urn:microsoft.com/office/officeart/2005/8/layout/cycle4"/>
    <dgm:cxn modelId="{AD7F687D-797F-45B5-ADDC-65ECEAAC2464}" type="presParOf" srcId="{02F061F2-385E-42EC-B9C7-50AD13824FDF}" destId="{0451A0A8-D85D-4F6D-BADB-BF20100BE3FA}" srcOrd="1" destOrd="0" presId="urn:microsoft.com/office/officeart/2005/8/layout/cycle4"/>
    <dgm:cxn modelId="{BD29805A-7EFD-4C12-A3A4-74A42B98EC24}" type="presParOf" srcId="{0451A0A8-D85D-4F6D-BADB-BF20100BE3FA}" destId="{692A2E45-3D9B-4F9F-BBE0-7EE1E7ED3B41}" srcOrd="0" destOrd="0" presId="urn:microsoft.com/office/officeart/2005/8/layout/cycle4"/>
    <dgm:cxn modelId="{E21403F1-BFF9-4D08-963A-E0A73A025E12}" type="presParOf" srcId="{0451A0A8-D85D-4F6D-BADB-BF20100BE3FA}" destId="{7E8608D3-279F-4FAC-9AAB-B28F10B368A6}" srcOrd="1" destOrd="0" presId="urn:microsoft.com/office/officeart/2005/8/layout/cycle4"/>
    <dgm:cxn modelId="{3C33518D-FF1A-4AD5-B03D-E229DFC72704}" type="presParOf" srcId="{0451A0A8-D85D-4F6D-BADB-BF20100BE3FA}" destId="{100EF7A8-AF67-461F-95D2-EF15B2B2C799}" srcOrd="2" destOrd="0" presId="urn:microsoft.com/office/officeart/2005/8/layout/cycle4"/>
    <dgm:cxn modelId="{2922DAFC-7A7E-405B-8681-9ED91FB64123}" type="presParOf" srcId="{0451A0A8-D85D-4F6D-BADB-BF20100BE3FA}" destId="{86F1C3F3-CA75-44C3-9241-C53659999B02}" srcOrd="3" destOrd="0" presId="urn:microsoft.com/office/officeart/2005/8/layout/cycle4"/>
    <dgm:cxn modelId="{F1A692F9-B308-41B4-855C-D82B1D85E113}" type="presParOf" srcId="{0451A0A8-D85D-4F6D-BADB-BF20100BE3FA}" destId="{6EADBC6E-9795-46C8-9BEA-5DA952F73A3C}" srcOrd="4" destOrd="0" presId="urn:microsoft.com/office/officeart/2005/8/layout/cycle4"/>
    <dgm:cxn modelId="{90DABB86-6861-4C2C-8449-63F3F0ED17A0}" type="presParOf" srcId="{02F061F2-385E-42EC-B9C7-50AD13824FDF}" destId="{F371B7B9-C7B5-4478-860C-3CD8858D3A4E}" srcOrd="2" destOrd="0" presId="urn:microsoft.com/office/officeart/2005/8/layout/cycle4"/>
    <dgm:cxn modelId="{8994344D-D6B6-45E3-897C-834B0A804F96}" type="presParOf" srcId="{02F061F2-385E-42EC-B9C7-50AD13824FDF}" destId="{075B0CC6-06A5-4315-AC89-33C08092F8F6}" srcOrd="3" destOrd="0" presId="urn:microsoft.com/office/officeart/2005/8/layout/cycle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92A2E45-3D9B-4F9F-BBE0-7EE1E7ED3B41}">
      <dsp:nvSpPr>
        <dsp:cNvPr id="0" name=""/>
        <dsp:cNvSpPr/>
      </dsp:nvSpPr>
      <dsp:spPr>
        <a:xfrm>
          <a:off x="3159074" y="226177"/>
          <a:ext cx="2102959" cy="2247632"/>
        </a:xfrm>
        <a:prstGeom prst="pieWedge">
          <a:avLst/>
        </a:prstGeom>
        <a:solidFill>
          <a:srgbClr val="92D050"/>
        </a:solidFill>
        <a:ln w="6350" cap="flat" cmpd="sng" algn="ctr">
          <a:solidFill>
            <a:schemeClr val="accent3"/>
          </a:solidFill>
          <a:prstDash val="solid"/>
          <a:miter lim="800000"/>
        </a:ln>
        <a:effectLst>
          <a:outerShdw blurRad="50800" dist="38100" dir="8100000" algn="tr" rotWithShape="0">
            <a:prstClr val="black">
              <a:alpha val="40000"/>
            </a:prstClr>
          </a:outerShdw>
        </a:effectLst>
      </dsp:spPr>
      <dsp:style>
        <a:lnRef idx="1">
          <a:schemeClr val="accent3"/>
        </a:lnRef>
        <a:fillRef idx="2">
          <a:schemeClr val="accent3"/>
        </a:fillRef>
        <a:effectRef idx="1">
          <a:schemeClr val="accent3"/>
        </a:effectRef>
        <a:fontRef idx="minor">
          <a:schemeClr val="dk1"/>
        </a:fontRef>
      </dsp:style>
      <dsp:txBody>
        <a:bodyPr spcFirstLastPara="0" vert="horz" wrap="square" lIns="163576" tIns="163576" rIns="163576" bIns="163576" numCol="1" spcCol="1270" anchor="ctr" anchorCtr="0">
          <a:noAutofit/>
        </a:bodyPr>
        <a:lstStyle/>
        <a:p>
          <a:pPr lvl="0" algn="ctr" defTabSz="1022350">
            <a:lnSpc>
              <a:spcPct val="90000"/>
            </a:lnSpc>
            <a:spcBef>
              <a:spcPct val="0"/>
            </a:spcBef>
            <a:spcAft>
              <a:spcPct val="35000"/>
            </a:spcAft>
          </a:pPr>
          <a:r>
            <a:rPr lang="en-GB" sz="2300" b="1" kern="1200" dirty="0" smtClean="0">
              <a:solidFill>
                <a:schemeClr val="tx1"/>
              </a:solidFill>
            </a:rPr>
            <a:t>Universal Level </a:t>
          </a:r>
          <a:r>
            <a:rPr lang="en-GB" sz="2300" b="1" kern="1200" dirty="0">
              <a:solidFill>
                <a:schemeClr val="tx1"/>
              </a:solidFill>
            </a:rPr>
            <a:t>1</a:t>
          </a:r>
        </a:p>
      </dsp:txBody>
      <dsp:txXfrm>
        <a:off x="3775016" y="884493"/>
        <a:ext cx="1487017" cy="1589316"/>
      </dsp:txXfrm>
    </dsp:sp>
    <dsp:sp modelId="{7E8608D3-279F-4FAC-9AAB-B28F10B368A6}">
      <dsp:nvSpPr>
        <dsp:cNvPr id="0" name=""/>
        <dsp:cNvSpPr/>
      </dsp:nvSpPr>
      <dsp:spPr>
        <a:xfrm rot="5400000">
          <a:off x="5321364" y="286587"/>
          <a:ext cx="2250389" cy="2156178"/>
        </a:xfrm>
        <a:prstGeom prst="pieWedge">
          <a:avLst/>
        </a:prstGeom>
        <a:solidFill>
          <a:srgbClr val="FFFF00"/>
        </a:solidFill>
        <a:ln w="6350" cap="flat" cmpd="sng" algn="ctr">
          <a:solidFill>
            <a:schemeClr val="accent6"/>
          </a:solidFill>
          <a:prstDash val="solid"/>
          <a:miter lim="800000"/>
        </a:ln>
        <a:effectLst/>
      </dsp:spPr>
      <dsp:style>
        <a:lnRef idx="1">
          <a:schemeClr val="accent6"/>
        </a:lnRef>
        <a:fillRef idx="3">
          <a:schemeClr val="accent6"/>
        </a:fillRef>
        <a:effectRef idx="2">
          <a:schemeClr val="accent6"/>
        </a:effectRef>
        <a:fontRef idx="minor">
          <a:schemeClr val="lt1"/>
        </a:fontRef>
      </dsp:style>
      <dsp:txBody>
        <a:bodyPr spcFirstLastPara="0" vert="horz" wrap="square" lIns="163576" tIns="163576" rIns="163576" bIns="163576" numCol="1" spcCol="1270" anchor="ctr" anchorCtr="0">
          <a:noAutofit/>
        </a:bodyPr>
        <a:lstStyle/>
        <a:p>
          <a:pPr lvl="0" algn="ctr" defTabSz="1022350">
            <a:lnSpc>
              <a:spcPct val="90000"/>
            </a:lnSpc>
            <a:spcBef>
              <a:spcPct val="0"/>
            </a:spcBef>
            <a:spcAft>
              <a:spcPct val="35000"/>
            </a:spcAft>
          </a:pPr>
          <a:r>
            <a:rPr lang="en-GB" sz="2300" b="1" kern="1200" dirty="0" smtClean="0">
              <a:solidFill>
                <a:schemeClr val="tx1"/>
              </a:solidFill>
            </a:rPr>
            <a:t>Early Help Level </a:t>
          </a:r>
          <a:r>
            <a:rPr lang="en-GB" sz="2300" b="1" kern="1200" dirty="0">
              <a:solidFill>
                <a:schemeClr val="tx1"/>
              </a:solidFill>
            </a:rPr>
            <a:t>2</a:t>
          </a:r>
        </a:p>
      </dsp:txBody>
      <dsp:txXfrm rot="-5400000">
        <a:off x="5368469" y="898606"/>
        <a:ext cx="1524648" cy="1591265"/>
      </dsp:txXfrm>
    </dsp:sp>
    <dsp:sp modelId="{100EF7A8-AF67-461F-95D2-EF15B2B2C799}">
      <dsp:nvSpPr>
        <dsp:cNvPr id="0" name=""/>
        <dsp:cNvSpPr/>
      </dsp:nvSpPr>
      <dsp:spPr>
        <a:xfrm rot="10800000">
          <a:off x="5353241" y="2541165"/>
          <a:ext cx="2157268" cy="2119032"/>
        </a:xfrm>
        <a:prstGeom prst="pieWedge">
          <a:avLst/>
        </a:prstGeom>
        <a:solidFill>
          <a:schemeClr val="accent4"/>
        </a:solid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3576" tIns="163576" rIns="163576" bIns="163576" numCol="1" spcCol="1270" anchor="ctr" anchorCtr="0">
          <a:noAutofit/>
        </a:bodyPr>
        <a:lstStyle/>
        <a:p>
          <a:pPr lvl="0" algn="ctr" defTabSz="1022350">
            <a:lnSpc>
              <a:spcPct val="90000"/>
            </a:lnSpc>
            <a:spcBef>
              <a:spcPct val="0"/>
            </a:spcBef>
            <a:spcAft>
              <a:spcPct val="35000"/>
            </a:spcAft>
          </a:pPr>
          <a:r>
            <a:rPr lang="en-GB" sz="2300" kern="1200" dirty="0" smtClean="0"/>
            <a:t>CIN </a:t>
          </a:r>
          <a:r>
            <a:rPr lang="en-GB" sz="2300" b="1" kern="1200" dirty="0"/>
            <a:t>Level </a:t>
          </a:r>
          <a:r>
            <a:rPr lang="en-GB" sz="2300" b="1" kern="1200" dirty="0" smtClean="0"/>
            <a:t>3</a:t>
          </a:r>
          <a:endParaRPr lang="en-GB" sz="2300" b="1" kern="1200" dirty="0"/>
        </a:p>
      </dsp:txBody>
      <dsp:txXfrm rot="10800000">
        <a:off x="5353241" y="2541165"/>
        <a:ext cx="1525419" cy="1498382"/>
      </dsp:txXfrm>
    </dsp:sp>
    <dsp:sp modelId="{86F1C3F3-CA75-44C3-9241-C53659999B02}">
      <dsp:nvSpPr>
        <dsp:cNvPr id="0" name=""/>
        <dsp:cNvSpPr/>
      </dsp:nvSpPr>
      <dsp:spPr>
        <a:xfrm rot="16200000">
          <a:off x="3187255" y="2515282"/>
          <a:ext cx="2067031" cy="2135745"/>
        </a:xfrm>
        <a:prstGeom prst="pieWedge">
          <a:avLst/>
        </a:prstGeom>
        <a:solidFill>
          <a:srgbClr val="C00000"/>
        </a:solidFill>
        <a:ln w="12700" cap="flat" cmpd="sng" algn="ctr">
          <a:noFill/>
          <a:prstDash val="solid"/>
          <a:miter lim="800000"/>
        </a:ln>
        <a:effectLst>
          <a:outerShdw blurRad="63500" sx="102000" sy="102000" algn="ctr" rotWithShape="0">
            <a:prstClr val="black">
              <a:alpha val="40000"/>
            </a:prst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163576" tIns="163576" rIns="163576" bIns="163576" numCol="1" spcCol="1270" anchor="ctr" anchorCtr="0">
          <a:noAutofit/>
        </a:bodyPr>
        <a:lstStyle/>
        <a:p>
          <a:pPr lvl="0" algn="ctr" defTabSz="1022350">
            <a:lnSpc>
              <a:spcPct val="90000"/>
            </a:lnSpc>
            <a:spcBef>
              <a:spcPct val="0"/>
            </a:spcBef>
            <a:spcAft>
              <a:spcPct val="35000"/>
            </a:spcAft>
          </a:pPr>
          <a:r>
            <a:rPr lang="en-GB" sz="2300" b="1" kern="1200" dirty="0" smtClean="0"/>
            <a:t>CP Level 4</a:t>
          </a:r>
          <a:endParaRPr lang="en-GB" sz="2300" b="1" kern="1200" dirty="0"/>
        </a:p>
      </dsp:txBody>
      <dsp:txXfrm rot="5400000">
        <a:off x="3778443" y="2549639"/>
        <a:ext cx="1510200" cy="1461612"/>
      </dsp:txXfrm>
    </dsp:sp>
    <dsp:sp modelId="{F371B7B9-C7B5-4478-860C-3CD8858D3A4E}">
      <dsp:nvSpPr>
        <dsp:cNvPr id="0" name=""/>
        <dsp:cNvSpPr/>
      </dsp:nvSpPr>
      <dsp:spPr>
        <a:xfrm>
          <a:off x="4959591" y="2023756"/>
          <a:ext cx="737930" cy="641678"/>
        </a:xfrm>
        <a:prstGeom prst="circularArrow">
          <a:avLst/>
        </a:prstGeom>
        <a:solidFill>
          <a:schemeClr val="accent1">
            <a:tint val="6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075B0CC6-06A5-4315-AC89-33C08092F8F6}">
      <dsp:nvSpPr>
        <dsp:cNvPr id="0" name=""/>
        <dsp:cNvSpPr/>
      </dsp:nvSpPr>
      <dsp:spPr>
        <a:xfrm rot="10800000">
          <a:off x="5269795" y="2270556"/>
          <a:ext cx="117522" cy="641678"/>
        </a:xfrm>
        <a:prstGeom prst="circularArrow">
          <a:avLst/>
        </a:prstGeom>
        <a:solidFill>
          <a:schemeClr val="accent1">
            <a:tint val="6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cycle4">
  <dgm:title val=""/>
  <dgm:desc val=""/>
  <dgm:catLst>
    <dgm:cat type="relationship" pri="26000"/>
    <dgm:cat type="cycle" pri="13000"/>
    <dgm:cat type="matrix" pri="4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ampData>
  <dgm:style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cycleMatrixDiagram">
    <dgm:varLst>
      <dgm:chMax val="1"/>
      <dgm:dir/>
      <dgm:animLvl val="lvl"/>
      <dgm:resizeHandles val="exact"/>
    </dgm:varLst>
    <dgm:alg type="composite">
      <dgm:param type="ar" val="1.3"/>
    </dgm:alg>
    <dgm:shape xmlns:r="http://schemas.openxmlformats.org/officeDocument/2006/relationships" r:blip="">
      <dgm:adjLst/>
    </dgm:shape>
    <dgm:presOf/>
    <dgm:constrLst>
      <dgm:constr type="w" for="ch" forName="children" refType="w"/>
      <dgm:constr type="h" for="ch" forName="children" refType="w" refFor="ch" refForName="children" fact="0.77"/>
      <dgm:constr type="ctrX" for="ch" forName="children" refType="w" fact="0.5"/>
      <dgm:constr type="ctrY" for="ch" forName="children" refType="h" fact="0.5"/>
      <dgm:constr type="w" for="ch" forName="circle" refType="w"/>
      <dgm:constr type="h" for="ch" forName="circle" refType="h"/>
      <dgm:constr type="ctrX" for="ch" forName="circle" refType="w" fact="0.5"/>
      <dgm:constr type="ctrY" for="ch" forName="circle" refType="h" fact="0.5"/>
      <dgm:constr type="w" for="ch" forName="center1" refType="w" fact="0.115"/>
      <dgm:constr type="h" for="ch" forName="center1" refType="w" fact="0.1"/>
      <dgm:constr type="ctrX" for="ch" forName="center1" refType="w" fact="0.5"/>
      <dgm:constr type="ctrY" for="ch" forName="center1" refType="h" fact="0.475"/>
      <dgm:constr type="w" for="ch" forName="center2" refType="w" fact="0.115"/>
      <dgm:constr type="h" for="ch" forName="center2" refType="w" fact="0.1"/>
      <dgm:constr type="ctrX" for="ch" forName="center2" refType="w" fact="0.5"/>
      <dgm:constr type="ctrY" for="ch" forName="center2" refType="h" fact="0.525"/>
    </dgm:constrLst>
    <dgm:ruleLst/>
    <dgm:choose name="Name0">
      <dgm:if name="Name1" axis="ch" ptType="node" func="cnt" op="gte" val="1">
        <dgm:layoutNode name="children">
          <dgm:alg type="composite">
            <dgm:param type="ar" val="1.3"/>
          </dgm:alg>
          <dgm:shape xmlns:r="http://schemas.openxmlformats.org/officeDocument/2006/relationships" r:blip="">
            <dgm:adjLst/>
          </dgm:shape>
          <dgm:presOf/>
          <dgm:choose name="Name2">
            <dgm:if name="Name3" func="var" arg="dir" op="equ" val="norm">
              <dgm:constrLst>
                <dgm:constr type="primFontSz" for="des" ptType="node" op="equ" val="65"/>
                <dgm:constr type="w" for="ch" forName="child1group" refType="w" fact="0.38"/>
                <dgm:constr type="h" for="ch" forName="child1group" refType="h" fact="0.32"/>
                <dgm:constr type="t" for="ch" forName="child1group"/>
                <dgm:constr type="l" for="ch" forName="child1group"/>
                <dgm:constr type="w" for="ch" forName="child2group" refType="w" fact="0.38"/>
                <dgm:constr type="h" for="ch" forName="child2group" refType="h" fact="0.32"/>
                <dgm:constr type="t" for="ch" forName="child2group"/>
                <dgm:constr type="r" for="ch" forName="child2group" refType="w"/>
                <dgm:constr type="w" for="ch" forName="child3group" refType="w" fact="0.38"/>
                <dgm:constr type="h" for="ch" forName="child3group" refType="h" fact="0.32"/>
                <dgm:constr type="b" for="ch" forName="child3group" refType="h"/>
                <dgm:constr type="r" for="ch" forName="child3group" refType="w"/>
                <dgm:constr type="w" for="ch" forName="child4group" refType="w" fact="0.38"/>
                <dgm:constr type="h" for="ch" forName="child4group" refType="h" fact="0.32"/>
                <dgm:constr type="b" for="ch" forName="child4group" refType="h"/>
                <dgm:constr type="l" for="ch" forName="child4group"/>
              </dgm:constrLst>
            </dgm:if>
            <dgm:else name="Name4">
              <dgm:constrLst>
                <dgm:constr type="primFontSz" for="des" ptType="node" op="equ" val="65"/>
                <dgm:constr type="w" for="ch" forName="child1group" refType="w" fact="0.38"/>
                <dgm:constr type="h" for="ch" forName="child1group" refType="h" fact="0.32"/>
                <dgm:constr type="t" for="ch" forName="child1group"/>
                <dgm:constr type="r" for="ch" forName="child1group" refType="w"/>
                <dgm:constr type="w" for="ch" forName="child2group" refType="w" fact="0.38"/>
                <dgm:constr type="h" for="ch" forName="child2group" refType="h" fact="0.32"/>
                <dgm:constr type="t" for="ch" forName="child2group"/>
                <dgm:constr type="l" for="ch" forName="child2group"/>
                <dgm:constr type="w" for="ch" forName="child3group" refType="w" fact="0.38"/>
                <dgm:constr type="h" for="ch" forName="child3group" refType="h" fact="0.32"/>
                <dgm:constr type="b" for="ch" forName="child3group" refType="h"/>
                <dgm:constr type="l" for="ch" forName="child3group"/>
                <dgm:constr type="w" for="ch" forName="child4group" refType="w" fact="0.38"/>
                <dgm:constr type="h" for="ch" forName="child4group" refType="h" fact="0.32"/>
                <dgm:constr type="b" for="ch" forName="child4group" refType="h"/>
                <dgm:constr type="r" for="ch" forName="child4group" refType="w"/>
              </dgm:constrLst>
            </dgm:else>
          </dgm:choose>
          <dgm:ruleLst/>
          <dgm:choose name="Name5">
            <dgm:if name="Name6" axis="ch ch" ptType="node node" st="1 1" cnt="1 0" func="cnt" op="gte" val="1">
              <dgm:layoutNode name="child1group">
                <dgm:alg type="composite">
                  <dgm:param type="horzAlign" val="none"/>
                  <dgm:param type="vertAlign" val="none"/>
                </dgm:alg>
                <dgm:shape xmlns:r="http://schemas.openxmlformats.org/officeDocument/2006/relationships" r:blip="">
                  <dgm:adjLst/>
                </dgm:shape>
                <dgm:presOf/>
                <dgm:choose name="Name7">
                  <dgm:if name="Name8" func="var" arg="dir" op="equ" val="norm">
                    <dgm:constrLst>
                      <dgm:constr type="w" for="ch" forName="child1" refType="w"/>
                      <dgm:constr type="h" for="ch" forName="child1" refType="h"/>
                      <dgm:constr type="t" for="ch" forName="child1"/>
                      <dgm:constr type="l" for="ch" forName="child1"/>
                      <dgm:constr type="w" for="ch" forName="child1Text" refType="w" fact="0.7"/>
                      <dgm:constr type="h" for="ch" forName="child1Text" refType="h" fact="0.75"/>
                      <dgm:constr type="t" for="ch" forName="child1Text"/>
                      <dgm:constr type="l" for="ch" forName="child1Text"/>
                    </dgm:constrLst>
                  </dgm:if>
                  <dgm:else name="Name9">
                    <dgm:constrLst>
                      <dgm:constr type="w" for="ch" forName="child1" refType="w"/>
                      <dgm:constr type="h" for="ch" forName="child1" refType="h"/>
                      <dgm:constr type="t" for="ch" forName="child1"/>
                      <dgm:constr type="r" for="ch" forName="child1" refType="w"/>
                      <dgm:constr type="w" for="ch" forName="child1Text" refType="w" fact="0.7"/>
                      <dgm:constr type="h" for="ch" forName="child1Text" refType="h" fact="0.75"/>
                      <dgm:constr type="t" for="ch" forName="child1Text"/>
                      <dgm:constr type="r" for="ch" forName="child1Text" refType="w"/>
                    </dgm:constrLst>
                  </dgm:else>
                </dgm:choose>
                <dgm:ruleLst/>
                <dgm:layoutNode name="child1" styleLbl="bgAcc1">
                  <dgm:alg type="sp"/>
                  <dgm:shape xmlns:r="http://schemas.openxmlformats.org/officeDocument/2006/relationships" type="roundRect" r:blip="" zOrderOff="-2">
                    <dgm:adjLst>
                      <dgm:adj idx="1" val="0.1"/>
                    </dgm:adjLst>
                  </dgm:shape>
                  <dgm:presOf axis="ch des" ptType="node node" st="1 1" cnt="1 0"/>
                  <dgm:constrLst/>
                  <dgm:ruleLst/>
                </dgm:layoutNode>
                <dgm:layoutNode name="child1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0"/>
          </dgm:choose>
          <dgm:choose name="Name11">
            <dgm:if name="Name12" axis="ch ch" ptType="node node" st="2 1" cnt="1 0" func="cnt" op="gte" val="1">
              <dgm:layoutNode name="child2group">
                <dgm:alg type="composite">
                  <dgm:param type="horzAlign" val="none"/>
                  <dgm:param type="vertAlign" val="none"/>
                </dgm:alg>
                <dgm:shape xmlns:r="http://schemas.openxmlformats.org/officeDocument/2006/relationships" r:blip="">
                  <dgm:adjLst/>
                </dgm:shape>
                <dgm:choose name="Name13">
                  <dgm:if name="Name14" func="var" arg="dir" op="equ" val="norm">
                    <dgm:constrLst>
                      <dgm:constr type="w" for="ch" forName="child2" refType="w"/>
                      <dgm:constr type="h" for="ch" forName="child2" refType="h"/>
                      <dgm:constr type="t" for="ch" forName="child2"/>
                      <dgm:constr type="r" for="ch" forName="child2" refType="w"/>
                      <dgm:constr type="w" for="ch" forName="child2Text" refType="w" fact="0.7"/>
                      <dgm:constr type="h" for="ch" forName="child2Text" refType="h" fact="0.75"/>
                      <dgm:constr type="t" for="ch" forName="child2Text"/>
                      <dgm:constr type="r" for="ch" forName="child2Text" refType="w"/>
                    </dgm:constrLst>
                  </dgm:if>
                  <dgm:else name="Name15">
                    <dgm:constrLst>
                      <dgm:constr type="w" for="ch" forName="child2" refType="w"/>
                      <dgm:constr type="h" for="ch" forName="child2" refType="h"/>
                      <dgm:constr type="t" for="ch" forName="child2"/>
                      <dgm:constr type="l" for="ch" forName="child2"/>
                      <dgm:constr type="w" for="ch" forName="child2Text" refType="w" fact="0.7"/>
                      <dgm:constr type="h" for="ch" forName="child2Text" refType="h" fact="0.75"/>
                      <dgm:constr type="t" for="ch" forName="child2Text"/>
                      <dgm:constr type="l" for="ch" forName="child2Text"/>
                    </dgm:constrLst>
                  </dgm:else>
                </dgm:choose>
                <dgm:ruleLst/>
                <dgm:layoutNode name="child2" styleLbl="bgAcc1">
                  <dgm:alg type="sp"/>
                  <dgm:shape xmlns:r="http://schemas.openxmlformats.org/officeDocument/2006/relationships" type="roundRect" r:blip="" zOrderOff="-2">
                    <dgm:adjLst>
                      <dgm:adj idx="1" val="0.1"/>
                    </dgm:adjLst>
                  </dgm:shape>
                  <dgm:presOf axis="ch des" ptType="node node" st="2 1" cnt="1 0"/>
                  <dgm:constrLst/>
                  <dgm:ruleLst/>
                </dgm:layoutNode>
                <dgm:layoutNode name="child2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6"/>
          </dgm:choose>
          <dgm:choose name="Name17">
            <dgm:if name="Name18" axis="ch ch" ptType="node node" st="3 1" cnt="1 0" func="cnt" op="gte" val="1">
              <dgm:layoutNode name="child3group">
                <dgm:alg type="composite">
                  <dgm:param type="horzAlign" val="none"/>
                  <dgm:param type="vertAlign" val="none"/>
                </dgm:alg>
                <dgm:shape xmlns:r="http://schemas.openxmlformats.org/officeDocument/2006/relationships" r:blip="">
                  <dgm:adjLst/>
                </dgm:shape>
                <dgm:presOf/>
                <dgm:choose name="Name19">
                  <dgm:if name="Name20" func="var" arg="dir" op="equ" val="norm">
                    <dgm:constrLst>
                      <dgm:constr type="w" for="ch" forName="child3" refType="w"/>
                      <dgm:constr type="h" for="ch" forName="child3" refType="h"/>
                      <dgm:constr type="b" for="ch" forName="child3" refType="h"/>
                      <dgm:constr type="r" for="ch" forName="child3" refType="w"/>
                      <dgm:constr type="w" for="ch" forName="child3Text" refType="w" fact="0.7"/>
                      <dgm:constr type="h" for="ch" forName="child3Text" refType="h" fact="0.75"/>
                      <dgm:constr type="b" for="ch" forName="child3Text" refType="h"/>
                      <dgm:constr type="r" for="ch" forName="child3Text" refType="w"/>
                    </dgm:constrLst>
                  </dgm:if>
                  <dgm:else name="Name21">
                    <dgm:constrLst>
                      <dgm:constr type="w" for="ch" forName="child3" refType="w"/>
                      <dgm:constr type="h" for="ch" forName="child3" refType="h"/>
                      <dgm:constr type="b" for="ch" forName="child3" refType="h"/>
                      <dgm:constr type="l" for="ch" forName="child3"/>
                      <dgm:constr type="w" for="ch" forName="child3Text" refType="w" fact="0.7"/>
                      <dgm:constr type="h" for="ch" forName="child3Text" refType="h" fact="0.75"/>
                      <dgm:constr type="b" for="ch" forName="child3Text" refType="h"/>
                      <dgm:constr type="l" for="ch" forName="child3Text"/>
                    </dgm:constrLst>
                  </dgm:else>
                </dgm:choose>
                <dgm:ruleLst/>
                <dgm:layoutNode name="child3" styleLbl="bgAcc1">
                  <dgm:alg type="sp"/>
                  <dgm:shape xmlns:r="http://schemas.openxmlformats.org/officeDocument/2006/relationships" type="roundRect" r:blip="" zOrderOff="-4">
                    <dgm:adjLst>
                      <dgm:adj idx="1" val="0.1"/>
                    </dgm:adjLst>
                  </dgm:shape>
                  <dgm:presOf axis="ch des" ptType="node node" st="3 1" cnt="1 0"/>
                  <dgm:constrLst/>
                  <dgm:ruleLst/>
                </dgm:layoutNode>
                <dgm:layoutNode name="child3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2"/>
          </dgm:choose>
          <dgm:choose name="Name23">
            <dgm:if name="Name24" axis="ch ch" ptType="node node" st="4 1" cnt="1 0" func="cnt" op="gte" val="1">
              <dgm:layoutNode name="child4group">
                <dgm:alg type="composite">
                  <dgm:param type="horzAlign" val="none"/>
                  <dgm:param type="vertAlign" val="none"/>
                </dgm:alg>
                <dgm:shape xmlns:r="http://schemas.openxmlformats.org/officeDocument/2006/relationships" r:blip="">
                  <dgm:adjLst/>
                </dgm:shape>
                <dgm:presOf/>
                <dgm:choose name="Name25">
                  <dgm:if name="Name26" func="var" arg="dir" op="equ" val="norm">
                    <dgm:constrLst>
                      <dgm:constr type="w" for="ch" forName="child4" refType="w"/>
                      <dgm:constr type="h" for="ch" forName="child4" refType="h"/>
                      <dgm:constr type="b" for="ch" forName="child4" refType="h"/>
                      <dgm:constr type="l" for="ch" forName="child4"/>
                      <dgm:constr type="w" for="ch" forName="child4Text" refType="w" fact="0.7"/>
                      <dgm:constr type="h" for="ch" forName="child4Text" refType="h" fact="0.75"/>
                      <dgm:constr type="b" for="ch" forName="child4Text" refType="h"/>
                      <dgm:constr type="l" for="ch" forName="child4Text"/>
                    </dgm:constrLst>
                  </dgm:if>
                  <dgm:else name="Name27">
                    <dgm:constrLst>
                      <dgm:constr type="w" for="ch" forName="child4" refType="w"/>
                      <dgm:constr type="h" for="ch" forName="child4" refType="h"/>
                      <dgm:constr type="b" for="ch" forName="child4" refType="h"/>
                      <dgm:constr type="r" for="ch" forName="child4" refType="w"/>
                      <dgm:constr type="w" for="ch" forName="child4Text" refType="w" fact="0.7"/>
                      <dgm:constr type="h" for="ch" forName="child4Text" refType="h" fact="0.75"/>
                      <dgm:constr type="b" for="ch" forName="child4Text" refType="h"/>
                      <dgm:constr type="r" for="ch" forName="child4Text" refType="w"/>
                    </dgm:constrLst>
                  </dgm:else>
                </dgm:choose>
                <dgm:ruleLst/>
                <dgm:layoutNode name="child4" styleLbl="bgAcc1">
                  <dgm:alg type="sp"/>
                  <dgm:shape xmlns:r="http://schemas.openxmlformats.org/officeDocument/2006/relationships" type="roundRect" r:blip="" zOrderOff="-4">
                    <dgm:adjLst>
                      <dgm:adj idx="1" val="0.1"/>
                    </dgm:adjLst>
                  </dgm:shape>
                  <dgm:presOf axis="ch des" ptType="node node" st="4 1" cnt="1 0"/>
                  <dgm:constrLst/>
                  <dgm:ruleLst/>
                </dgm:layoutNode>
                <dgm:layoutNode name="child4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4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8"/>
          </dgm:choose>
          <dgm:layoutNode name="childPlaceholder">
            <dgm:alg type="sp"/>
            <dgm:shape xmlns:r="http://schemas.openxmlformats.org/officeDocument/2006/relationships" r:blip="">
              <dgm:adjLst/>
            </dgm:shape>
            <dgm:presOf/>
            <dgm:constrLst/>
            <dgm:ruleLst/>
          </dgm:layoutNode>
        </dgm:layoutNode>
        <dgm:layoutNode name="circle">
          <dgm:alg type="composite">
            <dgm:param type="ar" val="1"/>
          </dgm:alg>
          <dgm:shape xmlns:r="http://schemas.openxmlformats.org/officeDocument/2006/relationships" r:blip="">
            <dgm:adjLst/>
          </dgm:shape>
          <dgm:presOf/>
          <dgm:choose name="Name29">
            <dgm:if name="Name30" func="var" arg="dir" op="equ" val="norm">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r" for="ch" forName="quadrant1" refType="w" fact="0.5"/>
                <dgm:constr type="r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l" for="ch" forName="quadrant2" refType="w" fact="0.5"/>
                <dgm:constr type="l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l" for="ch" forName="quadrant3" refType="w" fact="0.5"/>
                <dgm:constr type="l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r" for="ch" forName="quadrant4" refType="w" fact="0.5"/>
                <dgm:constr type="rOff" for="ch" forName="quadrant4" refType="w" fact="-0.01"/>
              </dgm:constrLst>
            </dgm:if>
            <dgm:else name="Name31">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l" for="ch" forName="quadrant1" refType="w" fact="0.5"/>
                <dgm:constr type="l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r" for="ch" forName="quadrant2" refType="w" fact="0.5"/>
                <dgm:constr type="r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r" for="ch" forName="quadrant3" refType="w" fact="0.5"/>
                <dgm:constr type="r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l" for="ch" forName="quadrant4" refType="w" fact="0.5"/>
                <dgm:constr type="lOff" for="ch" forName="quadrant4" refType="w" fact="0.01"/>
              </dgm:constrLst>
            </dgm:else>
          </dgm:choose>
          <dgm:ruleLst/>
          <dgm:layoutNode name="quadrant1" styleLbl="node1">
            <dgm:varLst>
              <dgm:chMax val="1"/>
              <dgm:bulletEnabled val="1"/>
            </dgm:varLst>
            <dgm:alg type="tx"/>
            <dgm:choose name="Name32">
              <dgm:if name="Name33" func="var" arg="dir" op="equ" val="norm">
                <dgm:shape xmlns:r="http://schemas.openxmlformats.org/officeDocument/2006/relationships" type="pieWedge" r:blip="">
                  <dgm:adjLst/>
                </dgm:shape>
              </dgm:if>
              <dgm:else name="Name34">
                <dgm:shape xmlns:r="http://schemas.openxmlformats.org/officeDocument/2006/relationships" rot="90" type="pieWedge" r:blip="">
                  <dgm:adjLst/>
                </dgm:shape>
              </dgm:else>
            </dgm:choose>
            <dgm:presOf axis="ch" ptType="node" cnt="1"/>
            <dgm:constrLst/>
            <dgm:ruleLst>
              <dgm:rule type="primFontSz" val="5" fact="NaN" max="NaN"/>
            </dgm:ruleLst>
          </dgm:layoutNode>
          <dgm:layoutNode name="quadrant2" styleLbl="node1">
            <dgm:varLst>
              <dgm:chMax val="1"/>
              <dgm:bulletEnabled val="1"/>
            </dgm:varLst>
            <dgm:alg type="tx"/>
            <dgm:choose name="Name35">
              <dgm:if name="Name36" func="var" arg="dir" op="equ" val="norm">
                <dgm:shape xmlns:r="http://schemas.openxmlformats.org/officeDocument/2006/relationships" rot="90" type="pieWedge" r:blip="">
                  <dgm:adjLst/>
                </dgm:shape>
              </dgm:if>
              <dgm:else name="Name37">
                <dgm:shape xmlns:r="http://schemas.openxmlformats.org/officeDocument/2006/relationships" type="pieWedge" r:blip="">
                  <dgm:adjLst/>
                </dgm:shape>
              </dgm:else>
            </dgm:choose>
            <dgm:presOf axis="ch" ptType="node" st="2" cnt="1"/>
            <dgm:constrLst/>
            <dgm:ruleLst>
              <dgm:rule type="primFontSz" val="5" fact="NaN" max="NaN"/>
            </dgm:ruleLst>
          </dgm:layoutNode>
          <dgm:layoutNode name="quadrant3" styleLbl="node1">
            <dgm:varLst>
              <dgm:chMax val="1"/>
              <dgm:bulletEnabled val="1"/>
            </dgm:varLst>
            <dgm:alg type="tx"/>
            <dgm:choose name="Name38">
              <dgm:if name="Name39" func="var" arg="dir" op="equ" val="norm">
                <dgm:shape xmlns:r="http://schemas.openxmlformats.org/officeDocument/2006/relationships" rot="180" type="pieWedge" r:blip="">
                  <dgm:adjLst/>
                </dgm:shape>
              </dgm:if>
              <dgm:else name="Name40">
                <dgm:shape xmlns:r="http://schemas.openxmlformats.org/officeDocument/2006/relationships" rot="270" type="pieWedge" r:blip="">
                  <dgm:adjLst/>
                </dgm:shape>
              </dgm:else>
            </dgm:choose>
            <dgm:presOf axis="ch" ptType="node" st="3" cnt="1"/>
            <dgm:constrLst/>
            <dgm:ruleLst>
              <dgm:rule type="primFontSz" val="5" fact="NaN" max="NaN"/>
            </dgm:ruleLst>
          </dgm:layoutNode>
          <dgm:layoutNode name="quadrant4" styleLbl="node1">
            <dgm:varLst>
              <dgm:chMax val="1"/>
              <dgm:bulletEnabled val="1"/>
            </dgm:varLst>
            <dgm:alg type="tx"/>
            <dgm:choose name="Name41">
              <dgm:if name="Name42" func="var" arg="dir" op="equ" val="norm">
                <dgm:shape xmlns:r="http://schemas.openxmlformats.org/officeDocument/2006/relationships" rot="270" type="pieWedge" r:blip="">
                  <dgm:adjLst/>
                </dgm:shape>
              </dgm:if>
              <dgm:else name="Name43">
                <dgm:shape xmlns:r="http://schemas.openxmlformats.org/officeDocument/2006/relationships" rot="180" type="pieWedge" r:blip="">
                  <dgm:adjLst/>
                </dgm:shape>
              </dgm:else>
            </dgm:choose>
            <dgm:presOf axis="ch" ptType="node" st="4" cnt="1"/>
            <dgm:constrLst/>
            <dgm:ruleLst>
              <dgm:rule type="primFontSz" val="5" fact="NaN" max="NaN"/>
            </dgm:ruleLst>
          </dgm:layoutNode>
          <dgm:layoutNode name="quadrantPlaceholder">
            <dgm:alg type="sp"/>
            <dgm:shape xmlns:r="http://schemas.openxmlformats.org/officeDocument/2006/relationships" r:blip="">
              <dgm:adjLst/>
            </dgm:shape>
            <dgm:presOf/>
            <dgm:constrLst/>
            <dgm:ruleLst/>
          </dgm:layoutNode>
        </dgm:layoutNode>
        <dgm:layoutNode name="center1" styleLbl="fgShp">
          <dgm:alg type="sp"/>
          <dgm:choose name="Name44">
            <dgm:if name="Name45" func="var" arg="dir" op="equ" val="norm">
              <dgm:shape xmlns:r="http://schemas.openxmlformats.org/officeDocument/2006/relationships" type="circularArrow" r:blip="" zOrderOff="16">
                <dgm:adjLst/>
              </dgm:shape>
            </dgm:if>
            <dgm:else name="Name46">
              <dgm:shape xmlns:r="http://schemas.openxmlformats.org/officeDocument/2006/relationships" rot="180" type="leftCircularArrow" r:blip="" zOrderOff="16">
                <dgm:adjLst/>
              </dgm:shape>
            </dgm:else>
          </dgm:choose>
          <dgm:presOf/>
          <dgm:constrLst/>
          <dgm:ruleLst/>
        </dgm:layoutNode>
        <dgm:layoutNode name="center2" styleLbl="fgShp">
          <dgm:alg type="sp"/>
          <dgm:choose name="Name47">
            <dgm:if name="Name48" func="var" arg="dir" op="equ" val="norm">
              <dgm:shape xmlns:r="http://schemas.openxmlformats.org/officeDocument/2006/relationships" rot="180" type="circularArrow" r:blip="" zOrderOff="16">
                <dgm:adjLst/>
              </dgm:shape>
            </dgm:if>
            <dgm:else name="Name49">
              <dgm:shape xmlns:r="http://schemas.openxmlformats.org/officeDocument/2006/relationships" type="leftCircularArrow" r:blip="" zOrderOff="16">
                <dgm:adjLst/>
              </dgm:shape>
            </dgm:else>
          </dgm:choose>
          <dgm:presOf/>
          <dgm:constrLst/>
          <dgm:ruleLst/>
        </dgm:layoutNode>
      </dgm:if>
      <dgm:else name="Name50"/>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318B1E-F705-4B1B-83BA-4183AB472416}" type="datetimeFigureOut">
              <a:rPr lang="en-GB" smtClean="0"/>
              <a:t>15/01/2021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DFD17DC-4400-4C85-A75C-9AC236A1693D}" type="slidenum">
              <a:rPr lang="en-GB" smtClean="0"/>
              <a:t>‹#›</a:t>
            </a:fld>
            <a:endParaRPr lang="en-GB"/>
          </a:p>
        </p:txBody>
      </p:sp>
    </p:spTree>
    <p:extLst>
      <p:ext uri="{BB962C8B-B14F-4D97-AF65-F5344CB8AC3E}">
        <p14:creationId xmlns:p14="http://schemas.microsoft.com/office/powerpoint/2010/main" val="30281003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smtClean="0">
                <a:solidFill>
                  <a:schemeClr val="tx1"/>
                </a:solidFill>
                <a:effectLst/>
                <a:latin typeface="+mn-lt"/>
                <a:ea typeface="+mn-ea"/>
                <a:cs typeface="+mn-cs"/>
              </a:rPr>
              <a:t>CIN 1275 (Sept 2020)</a:t>
            </a:r>
          </a:p>
          <a:p>
            <a:r>
              <a:rPr lang="en-GB" sz="1200" kern="1200" dirty="0" smtClean="0">
                <a:solidFill>
                  <a:schemeClr val="tx1"/>
                </a:solidFill>
                <a:effectLst/>
                <a:latin typeface="+mn-lt"/>
                <a:ea typeface="+mn-ea"/>
                <a:cs typeface="+mn-cs"/>
              </a:rPr>
              <a:t>CP 371 (Oct 2020)</a:t>
            </a:r>
          </a:p>
          <a:p>
            <a:r>
              <a:rPr lang="en-GB" sz="1200" kern="1200" dirty="0" smtClean="0">
                <a:solidFill>
                  <a:schemeClr val="tx1"/>
                </a:solidFill>
                <a:effectLst/>
                <a:latin typeface="+mn-lt"/>
                <a:ea typeface="+mn-ea"/>
                <a:cs typeface="+mn-cs"/>
              </a:rPr>
              <a:t>LAC 730 (Oct 2020) both</a:t>
            </a:r>
            <a:r>
              <a:rPr lang="en-GB" sz="1200" kern="1200" baseline="0" dirty="0" smtClean="0">
                <a:solidFill>
                  <a:schemeClr val="tx1"/>
                </a:solidFill>
                <a:effectLst/>
                <a:latin typeface="+mn-lt"/>
                <a:ea typeface="+mn-ea"/>
                <a:cs typeface="+mn-cs"/>
              </a:rPr>
              <a:t> in Tameside and out of area</a:t>
            </a:r>
            <a:endParaRPr lang="en-GB"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 </a:t>
            </a:r>
          </a:p>
          <a:p>
            <a:r>
              <a:rPr lang="en-GB" sz="1200" kern="1200" dirty="0" smtClean="0">
                <a:solidFill>
                  <a:schemeClr val="tx1"/>
                </a:solidFill>
                <a:effectLst/>
                <a:latin typeface="+mn-lt"/>
                <a:ea typeface="+mn-ea"/>
                <a:cs typeface="+mn-cs"/>
              </a:rPr>
              <a:t>Based on mid-year estimates (2019) 0-17 population is 50,664. </a:t>
            </a:r>
          </a:p>
          <a:p>
            <a:endParaRPr lang="en-GB" dirty="0"/>
          </a:p>
        </p:txBody>
      </p:sp>
      <p:sp>
        <p:nvSpPr>
          <p:cNvPr id="4" name="Slide Number Placeholder 3"/>
          <p:cNvSpPr>
            <a:spLocks noGrp="1"/>
          </p:cNvSpPr>
          <p:nvPr>
            <p:ph type="sldNum" sz="quarter" idx="10"/>
          </p:nvPr>
        </p:nvSpPr>
        <p:spPr/>
        <p:txBody>
          <a:bodyPr/>
          <a:lstStyle/>
          <a:p>
            <a:fld id="{9DFD17DC-4400-4C85-A75C-9AC236A1693D}" type="slidenum">
              <a:rPr lang="en-GB" smtClean="0"/>
              <a:t>3</a:t>
            </a:fld>
            <a:endParaRPr lang="en-GB"/>
          </a:p>
        </p:txBody>
      </p:sp>
    </p:spTree>
    <p:extLst>
      <p:ext uri="{BB962C8B-B14F-4D97-AF65-F5344CB8AC3E}">
        <p14:creationId xmlns:p14="http://schemas.microsoft.com/office/powerpoint/2010/main" val="38627969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smtClean="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dirty="0" smtClean="0">
                <a:latin typeface="Arial" panose="020B0604020202020204" pitchFamily="34" charset="0"/>
                <a:cs typeface="Arial" panose="020B0604020202020204" pitchFamily="34" charset="0"/>
              </a:rPr>
              <a:t>Introductory - </a:t>
            </a:r>
            <a:r>
              <a:rPr lang="en-GB" sz="1200" kern="1200" dirty="0" smtClean="0">
                <a:solidFill>
                  <a:schemeClr val="tx1"/>
                </a:solidFill>
                <a:effectLst/>
                <a:latin typeface="+mn-lt"/>
                <a:ea typeface="+mn-ea"/>
                <a:cs typeface="+mn-cs"/>
              </a:rPr>
              <a:t>Introductory courses are aimed at anyone who works with children and/or their families in Tameside. Beyond single agency awareness raising.</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sz="1200" kern="1200" dirty="0" smtClean="0">
              <a:solidFill>
                <a:schemeClr val="tx1"/>
              </a:solidFill>
              <a:effectLst/>
              <a:latin typeface="+mn-lt"/>
              <a:ea typeface="+mn-ea"/>
              <a:cs typeface="+mn-cs"/>
            </a:endParaRPr>
          </a:p>
          <a:p>
            <a:pPr marL="171450" indent="-171450">
              <a:buFont typeface="Arial" panose="020B0604020202020204" pitchFamily="34" charset="0"/>
              <a:buChar char="•"/>
            </a:pPr>
            <a:r>
              <a:rPr lang="en-GB" sz="1200" kern="1200" dirty="0" smtClean="0">
                <a:solidFill>
                  <a:schemeClr val="tx1"/>
                </a:solidFill>
                <a:effectLst/>
                <a:latin typeface="Arial" panose="020B0604020202020204" pitchFamily="34" charset="0"/>
                <a:ea typeface="+mn-ea"/>
                <a:cs typeface="Arial" panose="020B0604020202020204" pitchFamily="34" charset="0"/>
              </a:rPr>
              <a:t>Themed - These courses provide a fuller understanding of particular themes or issues relevant to safeguarding children and are aimed at those who work regularly with children, young people and adults who are parents or carers. All themed courses require that applicants have completed the ‘</a:t>
            </a:r>
            <a:r>
              <a:rPr lang="en-GB" sz="1200" b="1" kern="1200" dirty="0" smtClean="0">
                <a:solidFill>
                  <a:schemeClr val="tx1"/>
                </a:solidFill>
                <a:effectLst/>
                <a:latin typeface="Arial" panose="020B0604020202020204" pitchFamily="34" charset="0"/>
                <a:ea typeface="+mn-ea"/>
                <a:cs typeface="Arial" panose="020B0604020202020204" pitchFamily="34" charset="0"/>
              </a:rPr>
              <a:t>Introductory Course</a:t>
            </a:r>
            <a:r>
              <a:rPr lang="en-GB" sz="1200" kern="1200" dirty="0" smtClean="0">
                <a:solidFill>
                  <a:schemeClr val="tx1"/>
                </a:solidFill>
                <a:effectLst/>
                <a:latin typeface="Arial" panose="020B0604020202020204" pitchFamily="34" charset="0"/>
                <a:ea typeface="+mn-ea"/>
                <a:cs typeface="Arial" panose="020B0604020202020204" pitchFamily="34" charset="0"/>
              </a:rPr>
              <a:t>’ outlined earlier within this offer (please see page 1 and above), or ‘Refresher Training in Child Protection’ or pertinent themed courses in Tameside within the last three years. (Two years if you hold a designated or named post)</a:t>
            </a:r>
          </a:p>
          <a:p>
            <a:pPr marL="171450" indent="-171450">
              <a:buFont typeface="Arial" panose="020B0604020202020204" pitchFamily="34" charset="0"/>
              <a:buChar char="•"/>
            </a:pPr>
            <a:endParaRPr lang="en-GB" sz="1200" kern="1200" dirty="0" smtClean="0">
              <a:solidFill>
                <a:schemeClr val="tx1"/>
              </a:solidFill>
              <a:effectLst/>
              <a:latin typeface="Arial" panose="020B0604020202020204" pitchFamily="34" charset="0"/>
              <a:ea typeface="+mn-ea"/>
              <a:cs typeface="Arial" panose="020B0604020202020204" pitchFamily="34" charset="0"/>
            </a:endParaRPr>
          </a:p>
          <a:p>
            <a:pPr marL="171450" indent="-171450">
              <a:buFont typeface="Arial" panose="020B0604020202020204" pitchFamily="34" charset="0"/>
              <a:buChar char="•"/>
            </a:pPr>
            <a:r>
              <a:rPr lang="en-GB" sz="1200" kern="1200" dirty="0" smtClean="0">
                <a:solidFill>
                  <a:schemeClr val="tx1"/>
                </a:solidFill>
                <a:effectLst/>
                <a:latin typeface="Arial" panose="020B0604020202020204" pitchFamily="34" charset="0"/>
                <a:ea typeface="+mn-ea"/>
                <a:cs typeface="Arial" panose="020B0604020202020204" pitchFamily="34" charset="0"/>
              </a:rPr>
              <a:t>Special interest - Special interest courses are designed for those who have specific responsibilities for safeguarding children. The courses are tailored to look at a particular issue or safeguarding role in much more detail than that offered in a themed course. The topic may often involve complex and/or serious cases of child abuse or be targeting managers. Same entry level.</a:t>
            </a:r>
          </a:p>
          <a:p>
            <a:pPr marL="171450" indent="-171450">
              <a:buFont typeface="Arial" panose="020B0604020202020204" pitchFamily="34" charset="0"/>
              <a:buChar char="•"/>
            </a:pPr>
            <a:endParaRPr lang="en-GB" sz="1200" kern="1200" dirty="0" smtClean="0">
              <a:solidFill>
                <a:schemeClr val="tx1"/>
              </a:solidFill>
              <a:effectLst/>
              <a:latin typeface="Arial" panose="020B0604020202020204" pitchFamily="34" charset="0"/>
              <a:ea typeface="+mn-ea"/>
              <a:cs typeface="Arial" panose="020B0604020202020204" pitchFamily="34" charset="0"/>
            </a:endParaRPr>
          </a:p>
          <a:p>
            <a:pPr marL="171450" indent="-171450">
              <a:buFont typeface="Arial" panose="020B0604020202020204" pitchFamily="34" charset="0"/>
              <a:buChar char="•"/>
            </a:pPr>
            <a:r>
              <a:rPr lang="en-GB" sz="1200" kern="1200" dirty="0" smtClean="0">
                <a:solidFill>
                  <a:schemeClr val="tx1"/>
                </a:solidFill>
                <a:effectLst/>
                <a:latin typeface="Arial" panose="020B0604020202020204" pitchFamily="34" charset="0"/>
                <a:ea typeface="+mn-ea"/>
                <a:cs typeface="Arial" panose="020B0604020202020204" pitchFamily="34" charset="0"/>
              </a:rPr>
              <a:t>All bookings via TSCP individual learner accounts.</a:t>
            </a:r>
          </a:p>
          <a:p>
            <a:pPr marL="171450" indent="-171450">
              <a:buFont typeface="Arial" panose="020B0604020202020204" pitchFamily="34" charset="0"/>
              <a:buChar char="•"/>
            </a:pPr>
            <a:endParaRPr lang="en-GB" sz="1200" kern="1200" dirty="0" smtClean="0">
              <a:solidFill>
                <a:schemeClr val="tx1"/>
              </a:solidFill>
              <a:effectLst/>
              <a:latin typeface="Arial" panose="020B0604020202020204" pitchFamily="34" charset="0"/>
              <a:ea typeface="+mn-ea"/>
              <a:cs typeface="Arial" panose="020B0604020202020204" pitchFamily="34" charset="0"/>
            </a:endParaRPr>
          </a:p>
          <a:p>
            <a:pPr marL="171450" indent="-171450">
              <a:buFont typeface="Arial" panose="020B0604020202020204" pitchFamily="34" charset="0"/>
              <a:buChar char="•"/>
            </a:pPr>
            <a:r>
              <a:rPr lang="en-GB" sz="1200" kern="1200" dirty="0" smtClean="0">
                <a:solidFill>
                  <a:schemeClr val="tx1"/>
                </a:solidFill>
                <a:effectLst/>
                <a:latin typeface="Arial" panose="020B0604020202020204" pitchFamily="34" charset="0"/>
                <a:ea typeface="+mn-ea"/>
                <a:cs typeface="Arial" panose="020B0604020202020204" pitchFamily="34" charset="0"/>
              </a:rPr>
              <a:t>Direction of travel – Collaborative</a:t>
            </a:r>
            <a:r>
              <a:rPr lang="en-GB" sz="1200" kern="1200" baseline="0" dirty="0" smtClean="0">
                <a:solidFill>
                  <a:schemeClr val="tx1"/>
                </a:solidFill>
                <a:effectLst/>
                <a:latin typeface="Arial" panose="020B0604020202020204" pitchFamily="34" charset="0"/>
                <a:ea typeface="+mn-ea"/>
                <a:cs typeface="Arial" panose="020B0604020202020204" pitchFamily="34" charset="0"/>
              </a:rPr>
              <a:t> work with other Tameside Partnerships on shared priorities &amp; the development of Multi-Agency Professional Competency Framework &amp; associated training matrix with a variety of levels of training, 1 to 5 plus, including example occupations or posts. </a:t>
            </a:r>
            <a:r>
              <a:rPr lang="en-GB" sz="1200" b="1" kern="1200" baseline="0" dirty="0" smtClean="0">
                <a:solidFill>
                  <a:schemeClr val="tx1"/>
                </a:solidFill>
                <a:effectLst/>
                <a:latin typeface="Arial" panose="020B0604020202020204" pitchFamily="34" charset="0"/>
                <a:ea typeface="+mn-ea"/>
                <a:cs typeface="Arial" panose="020B0604020202020204" pitchFamily="34" charset="0"/>
              </a:rPr>
              <a:t>This in addition to CPD &amp; training in individual organisations.</a:t>
            </a:r>
            <a:endParaRPr lang="en-GB" sz="1200" kern="1200" dirty="0" smtClean="0">
              <a:solidFill>
                <a:schemeClr val="tx1"/>
              </a:solidFill>
              <a:effectLst/>
              <a:latin typeface="Arial" panose="020B0604020202020204" pitchFamily="34" charset="0"/>
              <a:ea typeface="+mn-ea"/>
              <a:cs typeface="Arial" panose="020B0604020202020204" pitchFamily="34" charset="0"/>
            </a:endParaRPr>
          </a:p>
          <a:p>
            <a:pPr marL="171450" indent="-171450">
              <a:buFont typeface="Arial" panose="020B0604020202020204" pitchFamily="34" charset="0"/>
              <a:buChar char="•"/>
            </a:pPr>
            <a:endParaRPr lang="en-GB" sz="1200" kern="1200" dirty="0" smtClean="0">
              <a:solidFill>
                <a:schemeClr val="tx1"/>
              </a:solidFill>
              <a:effectLst/>
              <a:latin typeface="+mn-lt"/>
              <a:ea typeface="+mn-ea"/>
              <a:cs typeface="+mn-cs"/>
            </a:endParaRPr>
          </a:p>
          <a:p>
            <a:pPr marL="171450" indent="-171450">
              <a:buFont typeface="Arial" panose="020B0604020202020204" pitchFamily="34" charset="0"/>
              <a:buChar char="•"/>
            </a:pPr>
            <a:endParaRPr lang="en-GB" sz="1200" kern="1200" dirty="0" smtClean="0">
              <a:solidFill>
                <a:schemeClr val="tx1"/>
              </a:solidFill>
              <a:effectLst/>
              <a:latin typeface="+mn-lt"/>
              <a:ea typeface="+mn-ea"/>
              <a:cs typeface="+mn-cs"/>
            </a:endParaRPr>
          </a:p>
          <a:p>
            <a:pPr marL="171450" indent="-171450">
              <a:buFont typeface="Arial" panose="020B0604020202020204" pitchFamily="34" charset="0"/>
              <a:buChar char="•"/>
            </a:pPr>
            <a:endParaRPr lang="en-GB" sz="1200" kern="1200" dirty="0" smtClean="0">
              <a:solidFill>
                <a:schemeClr val="tx1"/>
              </a:solidFill>
              <a:effectLst/>
              <a:latin typeface="Arial" panose="020B0604020202020204" pitchFamily="34" charset="0"/>
              <a:ea typeface="+mn-ea"/>
              <a:cs typeface="Arial" panose="020B0604020202020204" pitchFamily="34" charset="0"/>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sz="1200" kern="1200" dirty="0" smtClean="0">
              <a:solidFill>
                <a:schemeClr val="tx1"/>
              </a:solidFill>
              <a:effectLst/>
              <a:latin typeface="Arial" panose="020B0604020202020204" pitchFamily="34" charset="0"/>
              <a:ea typeface="+mn-ea"/>
              <a:cs typeface="Arial" panose="020B0604020202020204" pitchFamily="34" charset="0"/>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sz="1200" kern="1200" dirty="0" smtClean="0">
              <a:solidFill>
                <a:schemeClr val="tx1"/>
              </a:solidFill>
              <a:effectLst/>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sz="1200" kern="1200" dirty="0" smtClean="0">
              <a:solidFill>
                <a:schemeClr val="tx1"/>
              </a:solidFill>
              <a:effectLst/>
              <a:latin typeface="+mn-lt"/>
              <a:ea typeface="+mn-ea"/>
              <a:cs typeface="+mn-cs"/>
            </a:endParaRPr>
          </a:p>
          <a:p>
            <a:pPr marL="171450" indent="-171450">
              <a:buFont typeface="Arial" panose="020B0604020202020204" pitchFamily="34" charset="0"/>
              <a:buChar char="•"/>
            </a:pPr>
            <a:endParaRPr lang="en-GB"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1F093527-2380-4B16-97C5-27EF59E6F4BB}" type="slidenum">
              <a:rPr lang="en-GB" smtClean="0"/>
              <a:t>10</a:t>
            </a:fld>
            <a:endParaRPr lang="en-GB"/>
          </a:p>
        </p:txBody>
      </p:sp>
    </p:spTree>
    <p:extLst>
      <p:ext uri="{BB962C8B-B14F-4D97-AF65-F5344CB8AC3E}">
        <p14:creationId xmlns:p14="http://schemas.microsoft.com/office/powerpoint/2010/main" val="24764309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GB" b="1" dirty="0" smtClean="0">
                <a:latin typeface="Arial" panose="020B0604020202020204" pitchFamily="34" charset="0"/>
                <a:cs typeface="Arial" panose="020B0604020202020204" pitchFamily="34" charset="0"/>
              </a:rPr>
              <a:t>Before pandemic -</a:t>
            </a:r>
            <a:r>
              <a:rPr lang="en-GB" dirty="0" smtClean="0">
                <a:latin typeface="Arial" panose="020B0604020202020204" pitchFamily="34" charset="0"/>
                <a:cs typeface="Arial" panose="020B0604020202020204" pitchFamily="34" charset="0"/>
              </a:rPr>
              <a:t>Business as usual, 55 face-to-face events scheduled</a:t>
            </a:r>
            <a:r>
              <a:rPr lang="en-GB" baseline="0" dirty="0" smtClean="0">
                <a:latin typeface="Arial" panose="020B0604020202020204" pitchFamily="34" charset="0"/>
                <a:cs typeface="Arial" panose="020B0604020202020204" pitchFamily="34" charset="0"/>
              </a:rPr>
              <a:t> during year 20-21.</a:t>
            </a:r>
          </a:p>
          <a:p>
            <a:pPr marL="0" indent="0">
              <a:buFont typeface="Arial" panose="020B0604020202020204" pitchFamily="34" charset="0"/>
              <a:buNone/>
            </a:pPr>
            <a:endParaRPr lang="en-GB" dirty="0" smtClean="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GB" b="1" dirty="0" smtClean="0">
                <a:latin typeface="Arial" panose="020B0604020202020204" pitchFamily="34" charset="0"/>
                <a:cs typeface="Arial" panose="020B0604020202020204" pitchFamily="34" charset="0"/>
              </a:rPr>
              <a:t>During pandemic - </a:t>
            </a:r>
            <a:r>
              <a:rPr lang="en-GB" dirty="0" smtClean="0">
                <a:latin typeface="Arial" panose="020B0604020202020204" pitchFamily="34" charset="0"/>
                <a:cs typeface="Arial" panose="020B0604020202020204" pitchFamily="34" charset="0"/>
              </a:rPr>
              <a:t>Suite of free e-learning packages made available April. </a:t>
            </a:r>
          </a:p>
          <a:p>
            <a:pPr marL="628650" lvl="1" indent="-171450">
              <a:buFont typeface="Wingdings" panose="05000000000000000000" pitchFamily="2" charset="2"/>
              <a:buChar char="Ø"/>
            </a:pPr>
            <a:r>
              <a:rPr lang="en-GB" dirty="0" smtClean="0">
                <a:latin typeface="Arial" panose="020B0604020202020204" pitchFamily="34" charset="0"/>
                <a:cs typeface="Arial" panose="020B0604020202020204" pitchFamily="34" charset="0"/>
              </a:rPr>
              <a:t>Virtual learning events in July: Virtual Foundation Course, Domestic Abuse Awareness, Neglect &amp; SPU. </a:t>
            </a:r>
          </a:p>
          <a:p>
            <a:pPr marL="628650" lvl="1" indent="-171450">
              <a:buFont typeface="Wingdings" panose="05000000000000000000" pitchFamily="2" charset="2"/>
              <a:buChar char="Ø"/>
            </a:pPr>
            <a:r>
              <a:rPr lang="en-GB" dirty="0" smtClean="0">
                <a:latin typeface="Arial" panose="020B0604020202020204" pitchFamily="34" charset="0"/>
                <a:cs typeface="Arial" panose="020B0604020202020204" pitchFamily="34" charset="0"/>
              </a:rPr>
              <a:t>Virtual events continued September onwards (Sept to Dec 2020 inclusive):</a:t>
            </a:r>
            <a:r>
              <a:rPr lang="en-GB" baseline="0" dirty="0" smtClean="0">
                <a:latin typeface="Arial" panose="020B0604020202020204" pitchFamily="34" charset="0"/>
                <a:cs typeface="Arial" panose="020B0604020202020204" pitchFamily="34" charset="0"/>
              </a:rPr>
              <a:t> Virtual Foundation Course x 3, Domestic Abuse Awareness x 2, Higher level Domestic Abuse Course x 1, Neglect x 3, Parenting Courses x 4, Refresher training x 1, Professional Challenge x 1, Safeguarding Vulnerable Teenagers x 1, Parental Mental Ill-health x 1.</a:t>
            </a:r>
          </a:p>
          <a:p>
            <a:pPr marL="628650" lvl="1" indent="-171450">
              <a:buFont typeface="Wingdings" panose="05000000000000000000" pitchFamily="2" charset="2"/>
              <a:buChar char="Ø"/>
            </a:pPr>
            <a:endParaRPr lang="en-GB" baseline="0" dirty="0" smtClean="0">
              <a:latin typeface="Arial" panose="020B0604020202020204" pitchFamily="34" charset="0"/>
              <a:cs typeface="Arial" panose="020B0604020202020204" pitchFamily="34" charset="0"/>
            </a:endParaRPr>
          </a:p>
          <a:p>
            <a:pPr marL="171450" lvl="0" indent="-171450">
              <a:buFont typeface="Arial" panose="020B0604020202020204" pitchFamily="34" charset="0"/>
              <a:buChar char="•"/>
            </a:pPr>
            <a:r>
              <a:rPr lang="en-GB" b="1" baseline="0" dirty="0" smtClean="0">
                <a:latin typeface="Arial" panose="020B0604020202020204" pitchFamily="34" charset="0"/>
                <a:cs typeface="Arial" panose="020B0604020202020204" pitchFamily="34" charset="0"/>
              </a:rPr>
              <a:t>Moving forward – </a:t>
            </a:r>
            <a:r>
              <a:rPr lang="en-GB" b="0" baseline="0" dirty="0" smtClean="0">
                <a:latin typeface="Arial" panose="020B0604020202020204" pitchFamily="34" charset="0"/>
                <a:cs typeface="Arial" panose="020B0604020202020204" pitchFamily="34" charset="0"/>
              </a:rPr>
              <a:t>Further suite of virtual courses between Jan &amp; March 2021 inclusive:</a:t>
            </a:r>
          </a:p>
          <a:p>
            <a:pPr marL="628650" lvl="1" indent="-171450">
              <a:buFont typeface="Wingdings" panose="05000000000000000000" pitchFamily="2" charset="2"/>
              <a:buChar char="Ø"/>
            </a:pPr>
            <a:r>
              <a:rPr lang="en-GB" b="0" baseline="0" dirty="0" smtClean="0">
                <a:latin typeface="Arial" panose="020B0604020202020204" pitchFamily="34" charset="0"/>
                <a:cs typeface="Arial" panose="020B0604020202020204" pitchFamily="34" charset="0"/>
              </a:rPr>
              <a:t>Foundation x 3, Neglect x 3, Domestic Abuse Awareness x 2, Higher level Domestic Abuse x 1, So called HBV x 1, FGM x 1, Understanding Exploitation x 1, Safer recruitment x 1, CEOP ‘</a:t>
            </a:r>
            <a:r>
              <a:rPr lang="en-GB" b="0" baseline="0" dirty="0" err="1" smtClean="0">
                <a:latin typeface="Arial" panose="020B0604020202020204" pitchFamily="34" charset="0"/>
                <a:cs typeface="Arial" panose="020B0604020202020204" pitchFamily="34" charset="0"/>
              </a:rPr>
              <a:t>Thinkuknow</a:t>
            </a:r>
            <a:r>
              <a:rPr lang="en-GB" b="0" baseline="0" dirty="0" smtClean="0">
                <a:latin typeface="Arial" panose="020B0604020202020204" pitchFamily="34" charset="0"/>
                <a:cs typeface="Arial" panose="020B0604020202020204" pitchFamily="34" charset="0"/>
              </a:rPr>
              <a:t>’ Introduction x 1, Voice of the Child x 1. </a:t>
            </a:r>
            <a:r>
              <a:rPr lang="en-GB" b="1" baseline="0" dirty="0" smtClean="0">
                <a:latin typeface="Arial" panose="020B0604020202020204" pitchFamily="34" charset="0"/>
                <a:cs typeface="Arial" panose="020B0604020202020204" pitchFamily="34" charset="0"/>
              </a:rPr>
              <a:t>Substantiated courses to be advertised in very near future.</a:t>
            </a:r>
          </a:p>
          <a:p>
            <a:pPr marL="628650" lvl="1" indent="-171450">
              <a:buFont typeface="Wingdings" panose="05000000000000000000" pitchFamily="2" charset="2"/>
              <a:buChar char="Ø"/>
            </a:pPr>
            <a:r>
              <a:rPr lang="en-GB" b="0" baseline="0" dirty="0" smtClean="0">
                <a:latin typeface="Arial" panose="020B0604020202020204" pitchFamily="34" charset="0"/>
                <a:cs typeface="Arial" panose="020B0604020202020204" pitchFamily="34" charset="0"/>
              </a:rPr>
              <a:t>April 2021 onwards, phased re-introduction to face-to-face training, pandemic measures permitting; very different face-to-face arrangements!</a:t>
            </a:r>
          </a:p>
          <a:p>
            <a:pPr marL="628650" lvl="1" indent="-171450">
              <a:buFont typeface="Wingdings" panose="05000000000000000000" pitchFamily="2" charset="2"/>
              <a:buChar char="Ø"/>
            </a:pPr>
            <a:r>
              <a:rPr lang="en-GB" b="0" baseline="0" dirty="0" smtClean="0">
                <a:latin typeface="Arial" panose="020B0604020202020204" pitchFamily="34" charset="0"/>
                <a:cs typeface="Arial" panose="020B0604020202020204" pitchFamily="34" charset="0"/>
              </a:rPr>
              <a:t>Virtual learning environment here to stay either, stand-alone or, blended approach.</a:t>
            </a:r>
          </a:p>
          <a:p>
            <a:pPr marL="0" lvl="0" indent="0">
              <a:buFont typeface="Wingdings" panose="05000000000000000000" pitchFamily="2" charset="2"/>
              <a:buNone/>
            </a:pPr>
            <a:endParaRPr lang="en-GB" b="0" baseline="0" dirty="0" smtClean="0">
              <a:latin typeface="Arial" panose="020B0604020202020204" pitchFamily="34" charset="0"/>
              <a:cs typeface="Arial" panose="020B0604020202020204" pitchFamily="34" charset="0"/>
            </a:endParaRPr>
          </a:p>
          <a:p>
            <a:pPr marL="171450" lvl="0" indent="-171450">
              <a:buFont typeface="Arial" panose="020B0604020202020204" pitchFamily="34" charset="0"/>
              <a:buChar char="•"/>
            </a:pPr>
            <a:r>
              <a:rPr lang="en-GB" b="1" baseline="0" dirty="0" smtClean="0">
                <a:latin typeface="Arial" panose="020B0604020202020204" pitchFamily="34" charset="0"/>
                <a:cs typeface="Arial" panose="020B0604020202020204" pitchFamily="34" charset="0"/>
              </a:rPr>
              <a:t>Shaping of programme – </a:t>
            </a:r>
            <a:r>
              <a:rPr lang="en-GB" b="0" baseline="0" dirty="0" smtClean="0">
                <a:latin typeface="Arial" panose="020B0604020202020204" pitchFamily="34" charset="0"/>
                <a:cs typeface="Arial" panose="020B0604020202020204" pitchFamily="34" charset="0"/>
              </a:rPr>
              <a:t>Informed largely from National Legislation &amp; Guidance, Local Guidance &amp; functions of Partnership including Partnership priorities (Business Plan).</a:t>
            </a:r>
          </a:p>
          <a:p>
            <a:pPr marL="628650" lvl="1" indent="-171450">
              <a:buFont typeface="Wingdings" panose="05000000000000000000" pitchFamily="2" charset="2"/>
              <a:buChar char="Ø"/>
            </a:pPr>
            <a:r>
              <a:rPr lang="en-GB" b="0" baseline="0" dirty="0" smtClean="0">
                <a:latin typeface="Arial" panose="020B0604020202020204" pitchFamily="34" charset="0"/>
                <a:cs typeface="Arial" panose="020B0604020202020204" pitchFamily="34" charset="0"/>
              </a:rPr>
              <a:t>Scope for further contribution from Voluntary Sector (Previous TNA didn’t work).</a:t>
            </a:r>
            <a:endParaRPr lang="en-GB" b="1" baseline="0" dirty="0" smtClean="0">
              <a:latin typeface="Arial" panose="020B0604020202020204" pitchFamily="34" charset="0"/>
              <a:cs typeface="Arial" panose="020B0604020202020204" pitchFamily="34" charset="0"/>
            </a:endParaRPr>
          </a:p>
          <a:p>
            <a:pPr marL="171450" lvl="0" indent="-171450">
              <a:buFont typeface="Arial" panose="020B0604020202020204" pitchFamily="34" charset="0"/>
              <a:buChar char="•"/>
            </a:pPr>
            <a:endParaRPr lang="en-GB"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1F093527-2380-4B16-97C5-27EF59E6F4BB}" type="slidenum">
              <a:rPr lang="en-GB" smtClean="0"/>
              <a:t>11</a:t>
            </a:fld>
            <a:endParaRPr lang="en-GB"/>
          </a:p>
        </p:txBody>
      </p:sp>
    </p:spTree>
    <p:extLst>
      <p:ext uri="{BB962C8B-B14F-4D97-AF65-F5344CB8AC3E}">
        <p14:creationId xmlns:p14="http://schemas.microsoft.com/office/powerpoint/2010/main" val="3606384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aseline="0" dirty="0" smtClean="0"/>
              <a:t>Much of our arrangements and our responsibilities exist because statutory guidance from the </a:t>
            </a:r>
            <a:r>
              <a:rPr lang="en-GB" baseline="0" dirty="0" err="1" smtClean="0"/>
              <a:t>DfE</a:t>
            </a:r>
            <a:r>
              <a:rPr lang="en-GB" baseline="0" dirty="0" smtClean="0"/>
              <a:t> says they have to.  The guidance that we work to is called ‘W.T. to Safeguard Children’ and it sets out what our arrangements have to do.  Earlier forms of those arrangements were brought in because of independent inquiries, the most well known being Victoria </a:t>
            </a:r>
            <a:r>
              <a:rPr lang="en-GB" baseline="0" dirty="0" err="1" smtClean="0"/>
              <a:t>Climbie</a:t>
            </a:r>
            <a:r>
              <a:rPr lang="en-GB" baseline="0" dirty="0" smtClean="0"/>
              <a:t>, and then amendments have been made to those arrangements because of other child deaths such as Baby P or other high profile cases such as in Rochdale when child sexual exploitation was finally uncovered.  </a:t>
            </a:r>
          </a:p>
          <a:p>
            <a:endParaRPr lang="en-GB"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GB" baseline="0" dirty="0" smtClean="0"/>
              <a:t>It’s a sad fact of life that we don’t always heed the warnings and make vital improvements until it’s too late.  But when something does go wrong it’s important to learn lessons from that.  That’s why……….</a:t>
            </a:r>
            <a:r>
              <a:rPr lang="en-GB" dirty="0" smtClean="0"/>
              <a:t> When a child dies, or is seriously harmed and neglect or abuse is known or suspected we have to complete a Rapid Review and sometimes a Local Child Safeguarding Practice Review</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smtClean="0"/>
              <a:t>We have a</a:t>
            </a:r>
            <a:r>
              <a:rPr lang="en-GB" baseline="0" dirty="0" smtClean="0"/>
              <a:t> very small amount of time, </a:t>
            </a:r>
            <a:r>
              <a:rPr lang="en-GB" dirty="0" smtClean="0"/>
              <a:t>15 days to pull together information from all partner agencies that were involved with the family to establish what happened, why and whether services could have done anything differently.</a:t>
            </a:r>
            <a:r>
              <a:rPr lang="en-GB" baseline="0" dirty="0" smtClean="0"/>
              <a:t>  Information will always be gathered from CSC, GMP, Education and Health Providers </a:t>
            </a:r>
            <a:r>
              <a:rPr lang="en-GB" baseline="0" dirty="0" err="1" smtClean="0"/>
              <a:t>inc.</a:t>
            </a:r>
            <a:r>
              <a:rPr lang="en-GB" baseline="0" dirty="0" smtClean="0"/>
              <a:t> Hospital, G.P. and Pennine Care.  We also collect information from other partner agencies that have supported either the child or their family so that might include for example Probation, Drug and Alcohol Services, Residential Homes.  </a:t>
            </a:r>
          </a:p>
          <a:p>
            <a:endParaRPr lang="en-GB" baseline="0" dirty="0" smtClean="0"/>
          </a:p>
          <a:p>
            <a:endParaRPr lang="en-GB" baseline="0" dirty="0" smtClean="0"/>
          </a:p>
          <a:p>
            <a:endParaRPr lang="en-GB" baseline="0" dirty="0" smtClean="0"/>
          </a:p>
          <a:p>
            <a:endParaRPr lang="en-GB" dirty="0"/>
          </a:p>
        </p:txBody>
      </p:sp>
      <p:sp>
        <p:nvSpPr>
          <p:cNvPr id="4" name="Slide Number Placeholder 3"/>
          <p:cNvSpPr>
            <a:spLocks noGrp="1"/>
          </p:cNvSpPr>
          <p:nvPr>
            <p:ph type="sldNum" sz="quarter" idx="10"/>
          </p:nvPr>
        </p:nvSpPr>
        <p:spPr/>
        <p:txBody>
          <a:bodyPr/>
          <a:lstStyle/>
          <a:p>
            <a:fld id="{9DFD17DC-4400-4C85-A75C-9AC236A1693D}" type="slidenum">
              <a:rPr lang="en-GB" smtClean="0"/>
              <a:t>12</a:t>
            </a:fld>
            <a:endParaRPr lang="en-GB"/>
          </a:p>
        </p:txBody>
      </p:sp>
    </p:spTree>
    <p:extLst>
      <p:ext uri="{BB962C8B-B14F-4D97-AF65-F5344CB8AC3E}">
        <p14:creationId xmlns:p14="http://schemas.microsoft.com/office/powerpoint/2010/main" val="14315728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291815C6-0BD5-4E96-9269-692B69A98AFE}" type="datetimeFigureOut">
              <a:rPr lang="en-GB" smtClean="0"/>
              <a:t>15/01/2021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DFE7F8E-1BA1-4416-B4FB-74A000329718}" type="slidenum">
              <a:rPr lang="en-GB" smtClean="0"/>
              <a:t>‹#›</a:t>
            </a:fld>
            <a:endParaRPr lang="en-GB"/>
          </a:p>
        </p:txBody>
      </p:sp>
    </p:spTree>
    <p:extLst>
      <p:ext uri="{BB962C8B-B14F-4D97-AF65-F5344CB8AC3E}">
        <p14:creationId xmlns:p14="http://schemas.microsoft.com/office/powerpoint/2010/main" val="29865453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91815C6-0BD5-4E96-9269-692B69A98AFE}" type="datetimeFigureOut">
              <a:rPr lang="en-GB" smtClean="0"/>
              <a:t>15/01/2021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DFE7F8E-1BA1-4416-B4FB-74A000329718}" type="slidenum">
              <a:rPr lang="en-GB" smtClean="0"/>
              <a:t>‹#›</a:t>
            </a:fld>
            <a:endParaRPr lang="en-GB"/>
          </a:p>
        </p:txBody>
      </p:sp>
    </p:spTree>
    <p:extLst>
      <p:ext uri="{BB962C8B-B14F-4D97-AF65-F5344CB8AC3E}">
        <p14:creationId xmlns:p14="http://schemas.microsoft.com/office/powerpoint/2010/main" val="2469830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91815C6-0BD5-4E96-9269-692B69A98AFE}" type="datetimeFigureOut">
              <a:rPr lang="en-GB" smtClean="0"/>
              <a:t>15/01/2021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DFE7F8E-1BA1-4416-B4FB-74A000329718}" type="slidenum">
              <a:rPr lang="en-GB" smtClean="0"/>
              <a:t>‹#›</a:t>
            </a:fld>
            <a:endParaRPr lang="en-GB"/>
          </a:p>
        </p:txBody>
      </p:sp>
    </p:spTree>
    <p:extLst>
      <p:ext uri="{BB962C8B-B14F-4D97-AF65-F5344CB8AC3E}">
        <p14:creationId xmlns:p14="http://schemas.microsoft.com/office/powerpoint/2010/main" val="7146161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91815C6-0BD5-4E96-9269-692B69A98AFE}" type="datetimeFigureOut">
              <a:rPr lang="en-GB" smtClean="0"/>
              <a:t>15/01/2021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DFE7F8E-1BA1-4416-B4FB-74A000329718}" type="slidenum">
              <a:rPr lang="en-GB" smtClean="0"/>
              <a:t>‹#›</a:t>
            </a:fld>
            <a:endParaRPr lang="en-GB"/>
          </a:p>
        </p:txBody>
      </p:sp>
    </p:spTree>
    <p:extLst>
      <p:ext uri="{BB962C8B-B14F-4D97-AF65-F5344CB8AC3E}">
        <p14:creationId xmlns:p14="http://schemas.microsoft.com/office/powerpoint/2010/main" val="36350813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291815C6-0BD5-4E96-9269-692B69A98AFE}" type="datetimeFigureOut">
              <a:rPr lang="en-GB" smtClean="0"/>
              <a:t>15/01/2021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DFE7F8E-1BA1-4416-B4FB-74A000329718}" type="slidenum">
              <a:rPr lang="en-GB" smtClean="0"/>
              <a:t>‹#›</a:t>
            </a:fld>
            <a:endParaRPr lang="en-GB"/>
          </a:p>
        </p:txBody>
      </p:sp>
    </p:spTree>
    <p:extLst>
      <p:ext uri="{BB962C8B-B14F-4D97-AF65-F5344CB8AC3E}">
        <p14:creationId xmlns:p14="http://schemas.microsoft.com/office/powerpoint/2010/main" val="1231678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291815C6-0BD5-4E96-9269-692B69A98AFE}" type="datetimeFigureOut">
              <a:rPr lang="en-GB" smtClean="0"/>
              <a:t>15/01/2021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DFE7F8E-1BA1-4416-B4FB-74A000329718}" type="slidenum">
              <a:rPr lang="en-GB" smtClean="0"/>
              <a:t>‹#›</a:t>
            </a:fld>
            <a:endParaRPr lang="en-GB"/>
          </a:p>
        </p:txBody>
      </p:sp>
    </p:spTree>
    <p:extLst>
      <p:ext uri="{BB962C8B-B14F-4D97-AF65-F5344CB8AC3E}">
        <p14:creationId xmlns:p14="http://schemas.microsoft.com/office/powerpoint/2010/main" val="25428993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291815C6-0BD5-4E96-9269-692B69A98AFE}" type="datetimeFigureOut">
              <a:rPr lang="en-GB" smtClean="0"/>
              <a:t>15/01/2021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8DFE7F8E-1BA1-4416-B4FB-74A000329718}" type="slidenum">
              <a:rPr lang="en-GB" smtClean="0"/>
              <a:t>‹#›</a:t>
            </a:fld>
            <a:endParaRPr lang="en-GB"/>
          </a:p>
        </p:txBody>
      </p:sp>
    </p:spTree>
    <p:extLst>
      <p:ext uri="{BB962C8B-B14F-4D97-AF65-F5344CB8AC3E}">
        <p14:creationId xmlns:p14="http://schemas.microsoft.com/office/powerpoint/2010/main" val="5071914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291815C6-0BD5-4E96-9269-692B69A98AFE}" type="datetimeFigureOut">
              <a:rPr lang="en-GB" smtClean="0"/>
              <a:t>15/01/2021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8DFE7F8E-1BA1-4416-B4FB-74A000329718}" type="slidenum">
              <a:rPr lang="en-GB" smtClean="0"/>
              <a:t>‹#›</a:t>
            </a:fld>
            <a:endParaRPr lang="en-GB"/>
          </a:p>
        </p:txBody>
      </p:sp>
    </p:spTree>
    <p:extLst>
      <p:ext uri="{BB962C8B-B14F-4D97-AF65-F5344CB8AC3E}">
        <p14:creationId xmlns:p14="http://schemas.microsoft.com/office/powerpoint/2010/main" val="41985154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91815C6-0BD5-4E96-9269-692B69A98AFE}" type="datetimeFigureOut">
              <a:rPr lang="en-GB" smtClean="0"/>
              <a:t>15/01/2021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8DFE7F8E-1BA1-4416-B4FB-74A000329718}" type="slidenum">
              <a:rPr lang="en-GB" smtClean="0"/>
              <a:t>‹#›</a:t>
            </a:fld>
            <a:endParaRPr lang="en-GB"/>
          </a:p>
        </p:txBody>
      </p:sp>
    </p:spTree>
    <p:extLst>
      <p:ext uri="{BB962C8B-B14F-4D97-AF65-F5344CB8AC3E}">
        <p14:creationId xmlns:p14="http://schemas.microsoft.com/office/powerpoint/2010/main" val="20299410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291815C6-0BD5-4E96-9269-692B69A98AFE}" type="datetimeFigureOut">
              <a:rPr lang="en-GB" smtClean="0"/>
              <a:t>15/01/2021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DFE7F8E-1BA1-4416-B4FB-74A000329718}" type="slidenum">
              <a:rPr lang="en-GB" smtClean="0"/>
              <a:t>‹#›</a:t>
            </a:fld>
            <a:endParaRPr lang="en-GB"/>
          </a:p>
        </p:txBody>
      </p:sp>
    </p:spTree>
    <p:extLst>
      <p:ext uri="{BB962C8B-B14F-4D97-AF65-F5344CB8AC3E}">
        <p14:creationId xmlns:p14="http://schemas.microsoft.com/office/powerpoint/2010/main" val="28639904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291815C6-0BD5-4E96-9269-692B69A98AFE}" type="datetimeFigureOut">
              <a:rPr lang="en-GB" smtClean="0"/>
              <a:t>15/01/2021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DFE7F8E-1BA1-4416-B4FB-74A000329718}" type="slidenum">
              <a:rPr lang="en-GB" smtClean="0"/>
              <a:t>‹#›</a:t>
            </a:fld>
            <a:endParaRPr lang="en-GB"/>
          </a:p>
        </p:txBody>
      </p:sp>
    </p:spTree>
    <p:extLst>
      <p:ext uri="{BB962C8B-B14F-4D97-AF65-F5344CB8AC3E}">
        <p14:creationId xmlns:p14="http://schemas.microsoft.com/office/powerpoint/2010/main" val="1555327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91815C6-0BD5-4E96-9269-692B69A98AFE}" type="datetimeFigureOut">
              <a:rPr lang="en-GB" smtClean="0"/>
              <a:t>15/01/2021</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DFE7F8E-1BA1-4416-B4FB-74A000329718}" type="slidenum">
              <a:rPr lang="en-GB" smtClean="0"/>
              <a:t>‹#›</a:t>
            </a:fld>
            <a:endParaRPr lang="en-GB"/>
          </a:p>
        </p:txBody>
      </p:sp>
    </p:spTree>
    <p:extLst>
      <p:ext uri="{BB962C8B-B14F-4D97-AF65-F5344CB8AC3E}">
        <p14:creationId xmlns:p14="http://schemas.microsoft.com/office/powerpoint/2010/main" val="28053109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image" Target="../media/image3.wmf"/><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 Id="rId9" Type="http://schemas.openxmlformats.org/officeDocument/2006/relationships/image" Target="../media/image4.jpeg"/></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GB" b="1" dirty="0" smtClean="0"/>
              <a:t>Provider Forum</a:t>
            </a:r>
            <a:endParaRPr lang="en-GB" b="1" dirty="0"/>
          </a:p>
        </p:txBody>
      </p:sp>
      <p:sp>
        <p:nvSpPr>
          <p:cNvPr id="3" name="Subtitle 2"/>
          <p:cNvSpPr>
            <a:spLocks noGrp="1"/>
          </p:cNvSpPr>
          <p:nvPr>
            <p:ph type="subTitle" idx="1"/>
          </p:nvPr>
        </p:nvSpPr>
        <p:spPr/>
        <p:txBody>
          <a:bodyPr/>
          <a:lstStyle/>
          <a:p>
            <a:endParaRPr lang="en-GB" dirty="0"/>
          </a:p>
          <a:p>
            <a:r>
              <a:rPr lang="en-GB" sz="4400" dirty="0" smtClean="0"/>
              <a:t>January 2021</a:t>
            </a:r>
          </a:p>
        </p:txBody>
      </p:sp>
      <p:pic>
        <p:nvPicPr>
          <p:cNvPr id="4" name="Picture 3" descr="C:\Users\Christine.Bryan\AppData\Local\Microsoft\Windows\INetCache\Content.Outlook\IG731NLA\Tameside Safeguarding Children Partnership LOGO.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06750" y="607060"/>
            <a:ext cx="5283200" cy="1030605"/>
          </a:xfrm>
          <a:prstGeom prst="rect">
            <a:avLst/>
          </a:prstGeom>
          <a:noFill/>
          <a:ln>
            <a:noFill/>
          </a:ln>
        </p:spPr>
      </p:pic>
    </p:spTree>
    <p:extLst>
      <p:ext uri="{BB962C8B-B14F-4D97-AF65-F5344CB8AC3E}">
        <p14:creationId xmlns:p14="http://schemas.microsoft.com/office/powerpoint/2010/main" val="18249381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8"/>
            <a:ext cx="8229600" cy="850106"/>
          </a:xfrm>
        </p:spPr>
        <p:txBody>
          <a:bodyPr>
            <a:normAutofit/>
          </a:bodyPr>
          <a:lstStyle/>
          <a:p>
            <a:r>
              <a:rPr lang="en-GB" sz="3600" dirty="0">
                <a:latin typeface="Arial" panose="020B0604020202020204" pitchFamily="34" charset="0"/>
                <a:cs typeface="Arial" panose="020B0604020202020204" pitchFamily="34" charset="0"/>
              </a:rPr>
              <a:t>Levels of Training.</a:t>
            </a:r>
          </a:p>
        </p:txBody>
      </p:sp>
      <p:sp>
        <p:nvSpPr>
          <p:cNvPr id="3" name="Content Placeholder 2"/>
          <p:cNvSpPr>
            <a:spLocks noGrp="1"/>
          </p:cNvSpPr>
          <p:nvPr>
            <p:ph idx="1"/>
          </p:nvPr>
        </p:nvSpPr>
        <p:spPr>
          <a:xfrm>
            <a:off x="1953669" y="1340768"/>
            <a:ext cx="8229600" cy="4536504"/>
          </a:xfrm>
        </p:spPr>
        <p:txBody>
          <a:bodyPr>
            <a:normAutofit/>
          </a:bodyPr>
          <a:lstStyle/>
          <a:p>
            <a:r>
              <a:rPr lang="en-GB" dirty="0" smtClean="0">
                <a:latin typeface="Arial" panose="020B0604020202020204" pitchFamily="34" charset="0"/>
                <a:cs typeface="Arial" panose="020B0604020202020204" pitchFamily="34" charset="0"/>
              </a:rPr>
              <a:t>Introductory – Foundation.</a:t>
            </a:r>
          </a:p>
          <a:p>
            <a:endParaRPr lang="en-GB" dirty="0">
              <a:latin typeface="Arial" panose="020B0604020202020204" pitchFamily="34" charset="0"/>
              <a:cs typeface="Arial" panose="020B0604020202020204" pitchFamily="34" charset="0"/>
            </a:endParaRPr>
          </a:p>
          <a:p>
            <a:r>
              <a:rPr lang="en-GB" dirty="0" smtClean="0">
                <a:latin typeface="Arial" panose="020B0604020202020204" pitchFamily="34" charset="0"/>
                <a:cs typeface="Arial" panose="020B0604020202020204" pitchFamily="34" charset="0"/>
              </a:rPr>
              <a:t>Themed – Safeguarding associated with a specific topic.</a:t>
            </a:r>
          </a:p>
          <a:p>
            <a:endParaRPr lang="en-GB" dirty="0">
              <a:latin typeface="Arial" panose="020B0604020202020204" pitchFamily="34" charset="0"/>
              <a:cs typeface="Arial" panose="020B0604020202020204" pitchFamily="34" charset="0"/>
            </a:endParaRPr>
          </a:p>
          <a:p>
            <a:r>
              <a:rPr lang="en-GB" dirty="0" smtClean="0">
                <a:latin typeface="Arial" panose="020B0604020202020204" pitchFamily="34" charset="0"/>
                <a:cs typeface="Arial" panose="020B0604020202020204" pitchFamily="34" charset="0"/>
              </a:rPr>
              <a:t>Special interest.</a:t>
            </a:r>
          </a:p>
          <a:p>
            <a:endParaRPr lang="en-GB" dirty="0">
              <a:latin typeface="Arial" panose="020B0604020202020204" pitchFamily="34" charset="0"/>
              <a:cs typeface="Arial" panose="020B0604020202020204" pitchFamily="34" charset="0"/>
            </a:endParaRPr>
          </a:p>
          <a:p>
            <a:r>
              <a:rPr lang="en-GB" dirty="0" smtClean="0">
                <a:latin typeface="Arial" panose="020B0604020202020204" pitchFamily="34" charset="0"/>
                <a:cs typeface="Arial" panose="020B0604020202020204" pitchFamily="34" charset="0"/>
              </a:rPr>
              <a:t>Direction of travel – The future.</a:t>
            </a:r>
            <a:endParaRPr lang="en-GB" dirty="0">
              <a:latin typeface="Arial" panose="020B0604020202020204" pitchFamily="34" charset="0"/>
              <a:cs typeface="Arial" panose="020B0604020202020204" pitchFamily="34" charset="0"/>
            </a:endParaRPr>
          </a:p>
        </p:txBody>
      </p:sp>
      <p:pic>
        <p:nvPicPr>
          <p:cNvPr id="4" name="Picture 3" descr="C:\Users\Christine.Bryan\AppData\Local\Microsoft\Windows\INetCache\Content.Outlook\IG731NLA\Tameside Safeguarding Children Partnership LOGO.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453211" y="6093296"/>
            <a:ext cx="3460115" cy="675005"/>
          </a:xfrm>
          <a:prstGeom prst="rect">
            <a:avLst/>
          </a:prstGeom>
          <a:noFill/>
          <a:ln>
            <a:noFill/>
          </a:ln>
        </p:spPr>
      </p:pic>
    </p:spTree>
    <p:extLst>
      <p:ext uri="{BB962C8B-B14F-4D97-AF65-F5344CB8AC3E}">
        <p14:creationId xmlns:p14="http://schemas.microsoft.com/office/powerpoint/2010/main" val="9283099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8"/>
            <a:ext cx="8229600" cy="922114"/>
          </a:xfrm>
        </p:spPr>
        <p:txBody>
          <a:bodyPr>
            <a:normAutofit/>
          </a:bodyPr>
          <a:lstStyle/>
          <a:p>
            <a:r>
              <a:rPr lang="en-GB" sz="3600" dirty="0">
                <a:latin typeface="Arial" panose="020B0604020202020204" pitchFamily="34" charset="0"/>
                <a:cs typeface="Arial" panose="020B0604020202020204" pitchFamily="34" charset="0"/>
              </a:rPr>
              <a:t>Programme re-design.</a:t>
            </a:r>
          </a:p>
        </p:txBody>
      </p:sp>
      <p:sp>
        <p:nvSpPr>
          <p:cNvPr id="3" name="Content Placeholder 2"/>
          <p:cNvSpPr>
            <a:spLocks noGrp="1"/>
          </p:cNvSpPr>
          <p:nvPr>
            <p:ph idx="1"/>
          </p:nvPr>
        </p:nvSpPr>
        <p:spPr>
          <a:xfrm>
            <a:off x="1981200" y="1340769"/>
            <a:ext cx="8229600" cy="4320481"/>
          </a:xfrm>
        </p:spPr>
        <p:txBody>
          <a:bodyPr/>
          <a:lstStyle/>
          <a:p>
            <a:r>
              <a:rPr lang="en-GB" dirty="0" smtClean="0">
                <a:latin typeface="Arial" panose="020B0604020202020204" pitchFamily="34" charset="0"/>
                <a:cs typeface="Arial" panose="020B0604020202020204" pitchFamily="34" charset="0"/>
              </a:rPr>
              <a:t>Before Pandemic.</a:t>
            </a:r>
          </a:p>
          <a:p>
            <a:pPr marL="0" indent="0">
              <a:buNone/>
            </a:pPr>
            <a:endParaRPr lang="en-GB" dirty="0">
              <a:latin typeface="Arial" panose="020B0604020202020204" pitchFamily="34" charset="0"/>
              <a:cs typeface="Arial" panose="020B0604020202020204" pitchFamily="34" charset="0"/>
            </a:endParaRPr>
          </a:p>
          <a:p>
            <a:r>
              <a:rPr lang="en-GB" dirty="0" smtClean="0">
                <a:latin typeface="Arial" panose="020B0604020202020204" pitchFamily="34" charset="0"/>
                <a:cs typeface="Arial" panose="020B0604020202020204" pitchFamily="34" charset="0"/>
              </a:rPr>
              <a:t>During Pandemic.</a:t>
            </a:r>
          </a:p>
          <a:p>
            <a:endParaRPr lang="en-GB" dirty="0">
              <a:latin typeface="Arial" panose="020B0604020202020204" pitchFamily="34" charset="0"/>
              <a:cs typeface="Arial" panose="020B0604020202020204" pitchFamily="34" charset="0"/>
            </a:endParaRPr>
          </a:p>
          <a:p>
            <a:r>
              <a:rPr lang="en-GB" dirty="0" smtClean="0">
                <a:latin typeface="Arial" panose="020B0604020202020204" pitchFamily="34" charset="0"/>
                <a:cs typeface="Arial" panose="020B0604020202020204" pitchFamily="34" charset="0"/>
              </a:rPr>
              <a:t>Moving forward.</a:t>
            </a:r>
          </a:p>
          <a:p>
            <a:endParaRPr lang="en-GB" dirty="0">
              <a:latin typeface="Arial" panose="020B0604020202020204" pitchFamily="34" charset="0"/>
              <a:cs typeface="Arial" panose="020B0604020202020204" pitchFamily="34" charset="0"/>
            </a:endParaRPr>
          </a:p>
          <a:p>
            <a:r>
              <a:rPr lang="en-GB" dirty="0" smtClean="0">
                <a:latin typeface="Arial" panose="020B0604020202020204" pitchFamily="34" charset="0"/>
                <a:cs typeface="Arial" panose="020B0604020202020204" pitchFamily="34" charset="0"/>
              </a:rPr>
              <a:t>Shaping of programme.</a:t>
            </a:r>
          </a:p>
          <a:p>
            <a:endParaRPr lang="en-GB" dirty="0">
              <a:latin typeface="Arial" panose="020B0604020202020204" pitchFamily="34" charset="0"/>
              <a:cs typeface="Arial" panose="020B0604020202020204" pitchFamily="34" charset="0"/>
            </a:endParaRPr>
          </a:p>
        </p:txBody>
      </p:sp>
      <p:pic>
        <p:nvPicPr>
          <p:cNvPr id="4" name="Picture 3" descr="C:\Users\Christine.Bryan\AppData\Local\Microsoft\Windows\INetCache\Content.Outlook\IG731NLA\Tameside Safeguarding Children Partnership LOGO.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480742" y="5993242"/>
            <a:ext cx="3460115" cy="675005"/>
          </a:xfrm>
          <a:prstGeom prst="rect">
            <a:avLst/>
          </a:prstGeom>
          <a:noFill/>
          <a:ln>
            <a:noFill/>
          </a:ln>
        </p:spPr>
      </p:pic>
    </p:spTree>
    <p:extLst>
      <p:ext uri="{BB962C8B-B14F-4D97-AF65-F5344CB8AC3E}">
        <p14:creationId xmlns:p14="http://schemas.microsoft.com/office/powerpoint/2010/main" val="39108004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t>Practice Reviews</a:t>
            </a:r>
            <a:endParaRPr lang="en-GB" dirty="0"/>
          </a:p>
        </p:txBody>
      </p:sp>
      <p:sp>
        <p:nvSpPr>
          <p:cNvPr id="3" name="Content Placeholder 2"/>
          <p:cNvSpPr>
            <a:spLocks noGrp="1"/>
          </p:cNvSpPr>
          <p:nvPr>
            <p:ph idx="1"/>
          </p:nvPr>
        </p:nvSpPr>
        <p:spPr/>
        <p:txBody>
          <a:bodyPr/>
          <a:lstStyle/>
          <a:p>
            <a:r>
              <a:rPr lang="en-GB" dirty="0" smtClean="0"/>
              <a:t>When a child dies, or is seriously harmed and neglect or abuse is known or suspected we have to complete a Rapid Review and sometimes a Local Child Safeguarding Practice Review</a:t>
            </a:r>
          </a:p>
          <a:p>
            <a:r>
              <a:rPr lang="en-GB" dirty="0" smtClean="0"/>
              <a:t>15 days to pull together information from all partner agencies that were involved with the family to establish what happened, why and whether services could have done anything differently</a:t>
            </a:r>
          </a:p>
          <a:p>
            <a:r>
              <a:rPr lang="en-GB" dirty="0" smtClean="0"/>
              <a:t>The learning is used to improve future safeguarding practices and to try and prevent similar incidents from happening again</a:t>
            </a:r>
          </a:p>
          <a:p>
            <a:r>
              <a:rPr lang="en-GB" dirty="0" smtClean="0"/>
              <a:t>In some cases a full Local Child Safeguarding Practice Review is needed to fully explore and understand what happened and why</a:t>
            </a:r>
          </a:p>
          <a:p>
            <a:pPr marL="0" indent="0">
              <a:buNone/>
            </a:pPr>
            <a:endParaRPr lang="en-GB" dirty="0"/>
          </a:p>
        </p:txBody>
      </p:sp>
      <p:pic>
        <p:nvPicPr>
          <p:cNvPr id="4" name="Picture 3" descr="C:\Users\Christine.Bryan\AppData\Local\Microsoft\Windows\INetCache\Content.Outlook\IG731NLA\Tameside Safeguarding Children Partnership LOGO.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467850" y="6176963"/>
            <a:ext cx="2476500" cy="460057"/>
          </a:xfrm>
          <a:prstGeom prst="rect">
            <a:avLst/>
          </a:prstGeom>
          <a:noFill/>
          <a:ln>
            <a:noFill/>
          </a:ln>
        </p:spPr>
      </p:pic>
    </p:spTree>
    <p:extLst>
      <p:ext uri="{BB962C8B-B14F-4D97-AF65-F5344CB8AC3E}">
        <p14:creationId xmlns:p14="http://schemas.microsoft.com/office/powerpoint/2010/main" val="30170679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t>Communication Channels</a:t>
            </a:r>
            <a:endParaRPr lang="en-GB" dirty="0"/>
          </a:p>
        </p:txBody>
      </p:sp>
      <p:sp>
        <p:nvSpPr>
          <p:cNvPr id="3" name="Content Placeholder 2"/>
          <p:cNvSpPr>
            <a:spLocks noGrp="1"/>
          </p:cNvSpPr>
          <p:nvPr>
            <p:ph idx="1"/>
          </p:nvPr>
        </p:nvSpPr>
        <p:spPr/>
        <p:txBody>
          <a:bodyPr/>
          <a:lstStyle/>
          <a:p>
            <a:r>
              <a:rPr lang="en-GB" dirty="0" smtClean="0"/>
              <a:t>Website</a:t>
            </a:r>
          </a:p>
          <a:p>
            <a:r>
              <a:rPr lang="en-GB" dirty="0" smtClean="0"/>
              <a:t>E-Bulletin</a:t>
            </a:r>
          </a:p>
          <a:p>
            <a:r>
              <a:rPr lang="en-GB" dirty="0" smtClean="0"/>
              <a:t>7 Minute Briefings</a:t>
            </a:r>
          </a:p>
          <a:p>
            <a:r>
              <a:rPr lang="en-GB" dirty="0" smtClean="0"/>
              <a:t>Top 10 Tips </a:t>
            </a:r>
            <a:endParaRPr lang="en-GB" dirty="0"/>
          </a:p>
          <a:p>
            <a:r>
              <a:rPr lang="en-GB" dirty="0" smtClean="0"/>
              <a:t>Good practice guidance</a:t>
            </a:r>
          </a:p>
          <a:p>
            <a:r>
              <a:rPr lang="en-GB" dirty="0" smtClean="0"/>
              <a:t>Regular safeguarding practice updates</a:t>
            </a:r>
          </a:p>
          <a:p>
            <a:r>
              <a:rPr lang="en-GB" dirty="0" smtClean="0"/>
              <a:t>Practitioner Forum being developed with colleagues in CCG</a:t>
            </a:r>
            <a:endParaRPr lang="en-GB" dirty="0"/>
          </a:p>
        </p:txBody>
      </p:sp>
      <p:pic>
        <p:nvPicPr>
          <p:cNvPr id="4" name="Picture 3" descr="C:\Users\Christine.Bryan\AppData\Local\Microsoft\Windows\INetCache\Content.Outlook\IG731NLA\Tameside Safeguarding Children Partnership LOGO.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372600" y="6176963"/>
            <a:ext cx="2552700" cy="460057"/>
          </a:xfrm>
          <a:prstGeom prst="rect">
            <a:avLst/>
          </a:prstGeom>
          <a:noFill/>
          <a:ln>
            <a:noFill/>
          </a:ln>
        </p:spPr>
      </p:pic>
    </p:spTree>
    <p:extLst>
      <p:ext uri="{BB962C8B-B14F-4D97-AF65-F5344CB8AC3E}">
        <p14:creationId xmlns:p14="http://schemas.microsoft.com/office/powerpoint/2010/main" val="10074765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t>7 minute briefings </a:t>
            </a:r>
            <a:endParaRPr lang="en-GB" dirty="0"/>
          </a:p>
        </p:txBody>
      </p:sp>
      <p:sp>
        <p:nvSpPr>
          <p:cNvPr id="3" name="Content Placeholder 2"/>
          <p:cNvSpPr>
            <a:spLocks noGrp="1"/>
          </p:cNvSpPr>
          <p:nvPr>
            <p:ph idx="1"/>
          </p:nvPr>
        </p:nvSpPr>
        <p:spPr/>
        <p:txBody>
          <a:bodyPr/>
          <a:lstStyle/>
          <a:p>
            <a:r>
              <a:rPr lang="en-GB" dirty="0" smtClean="0"/>
              <a:t>Short and snappy summary of the key points from a case review </a:t>
            </a:r>
          </a:p>
          <a:p>
            <a:r>
              <a:rPr lang="en-GB" dirty="0" smtClean="0"/>
              <a:t>Shared across all partner agencies </a:t>
            </a:r>
            <a:endParaRPr lang="en-GB" dirty="0"/>
          </a:p>
          <a:p>
            <a:r>
              <a:rPr lang="en-GB" dirty="0"/>
              <a:t>D</a:t>
            </a:r>
            <a:r>
              <a:rPr lang="en-GB" dirty="0" smtClean="0"/>
              <a:t>iscussed in team meetings </a:t>
            </a:r>
          </a:p>
          <a:p>
            <a:r>
              <a:rPr lang="en-GB" dirty="0" smtClean="0"/>
              <a:t>Actions agreed and implemented in practice </a:t>
            </a:r>
          </a:p>
          <a:p>
            <a:endParaRPr lang="en-GB" dirty="0"/>
          </a:p>
          <a:p>
            <a:endParaRPr lang="en-GB" dirty="0" smtClean="0"/>
          </a:p>
          <a:p>
            <a:pPr marL="0" indent="0" algn="ctr">
              <a:buNone/>
            </a:pPr>
            <a:r>
              <a:rPr lang="en-GB" dirty="0" smtClean="0"/>
              <a:t>A19 &amp; Child V 7 minute briefings</a:t>
            </a:r>
            <a:endParaRPr lang="en-GB" dirty="0"/>
          </a:p>
        </p:txBody>
      </p:sp>
      <p:pic>
        <p:nvPicPr>
          <p:cNvPr id="4" name="Picture 3" descr="C:\Users\Christine.Bryan\AppData\Local\Microsoft\Windows\INetCache\Content.Outlook\IG731NLA\Tameside Safeguarding Children Partnership LOGO.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429750" y="6176963"/>
            <a:ext cx="2457450" cy="460057"/>
          </a:xfrm>
          <a:prstGeom prst="rect">
            <a:avLst/>
          </a:prstGeom>
          <a:noFill/>
          <a:ln>
            <a:noFill/>
          </a:ln>
        </p:spPr>
      </p:pic>
    </p:spTree>
    <p:extLst>
      <p:ext uri="{BB962C8B-B14F-4D97-AF65-F5344CB8AC3E}">
        <p14:creationId xmlns:p14="http://schemas.microsoft.com/office/powerpoint/2010/main" val="13088119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875427" y="3244334"/>
            <a:ext cx="441146" cy="369332"/>
          </a:xfrm>
          <a:prstGeom prst="rect">
            <a:avLst/>
          </a:prstGeom>
        </p:spPr>
        <p:txBody>
          <a:bodyPr wrap="none">
            <a:spAutoFit/>
          </a:bodyPr>
          <a:lstStyle/>
          <a:p>
            <a:r>
              <a:rPr lang="en-GB" dirty="0">
                <a:solidFill>
                  <a:srgbClr val="FFFFFF"/>
                </a:solidFill>
                <a:latin typeface="AvantGarde-Demi"/>
              </a:rPr>
              <a:t>02</a:t>
            </a:r>
            <a:endParaRPr lang="en-GB" dirty="0"/>
          </a:p>
        </p:txBody>
      </p:sp>
      <p:sp>
        <p:nvSpPr>
          <p:cNvPr id="5" name="Title 4"/>
          <p:cNvSpPr>
            <a:spLocks noGrp="1"/>
          </p:cNvSpPr>
          <p:nvPr>
            <p:ph type="title"/>
          </p:nvPr>
        </p:nvSpPr>
        <p:spPr/>
        <p:txBody>
          <a:bodyPr/>
          <a:lstStyle/>
          <a:p>
            <a:pPr algn="ctr"/>
            <a:r>
              <a:rPr lang="en-GB" dirty="0" smtClean="0"/>
              <a:t>Communication </a:t>
            </a:r>
            <a:endParaRPr lang="en-GB" dirty="0"/>
          </a:p>
        </p:txBody>
      </p:sp>
      <p:sp>
        <p:nvSpPr>
          <p:cNvPr id="6" name="Content Placeholder 5"/>
          <p:cNvSpPr>
            <a:spLocks noGrp="1"/>
          </p:cNvSpPr>
          <p:nvPr>
            <p:ph idx="1"/>
          </p:nvPr>
        </p:nvSpPr>
        <p:spPr/>
        <p:txBody>
          <a:bodyPr/>
          <a:lstStyle/>
          <a:p>
            <a:pPr marL="0" indent="0">
              <a:buNone/>
            </a:pPr>
            <a:r>
              <a:rPr lang="en-GB" dirty="0" smtClean="0"/>
              <a:t>Case Reviews and 7 minute briefings;</a:t>
            </a:r>
          </a:p>
          <a:p>
            <a:endParaRPr lang="en-GB" dirty="0"/>
          </a:p>
          <a:p>
            <a:r>
              <a:rPr lang="en-GB" dirty="0" smtClean="0"/>
              <a:t>Work together with our safeguarding partners (members of the Exec, QAPM, L&amp;I) to disseminate learning throughout all levels of their organisation so for example on Action Together to disseminate across their networks to the VCFS sector</a:t>
            </a:r>
          </a:p>
          <a:p>
            <a:r>
              <a:rPr lang="en-GB" dirty="0" smtClean="0"/>
              <a:t>Distribution list all of those signed up to the TSCP E-Bulletin which we promote at all of our training and we’ve recently added all Designated Safeguarding Leads from schools and academies to that list</a:t>
            </a:r>
          </a:p>
          <a:p>
            <a:endParaRPr lang="en-GB" dirty="0"/>
          </a:p>
          <a:p>
            <a:endParaRPr lang="en-GB" dirty="0"/>
          </a:p>
        </p:txBody>
      </p:sp>
      <p:pic>
        <p:nvPicPr>
          <p:cNvPr id="7" name="Picture 6" descr="C:\Users\Christine.Bryan\AppData\Local\Microsoft\Windows\INetCache\Content.Outlook\IG731NLA\Tameside Safeguarding Children Partnership LOGO.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429750" y="6176963"/>
            <a:ext cx="2495550" cy="460057"/>
          </a:xfrm>
          <a:prstGeom prst="rect">
            <a:avLst/>
          </a:prstGeom>
          <a:noFill/>
          <a:ln>
            <a:noFill/>
          </a:ln>
        </p:spPr>
      </p:pic>
    </p:spTree>
    <p:extLst>
      <p:ext uri="{BB962C8B-B14F-4D97-AF65-F5344CB8AC3E}">
        <p14:creationId xmlns:p14="http://schemas.microsoft.com/office/powerpoint/2010/main" val="35556720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smtClean="0"/>
              <a:t>Purpose</a:t>
            </a:r>
            <a:endParaRPr lang="en-GB" b="1" dirty="0"/>
          </a:p>
        </p:txBody>
      </p:sp>
      <p:pic>
        <p:nvPicPr>
          <p:cNvPr id="1026" name="Picture 2" descr="Tameside Map"/>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30167" y="2011681"/>
            <a:ext cx="5051485" cy="4329844"/>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1"/>
          <p:cNvSpPr>
            <a:spLocks noChangeArrowheads="1"/>
          </p:cNvSpPr>
          <p:nvPr/>
        </p:nvSpPr>
        <p:spPr bwMode="auto">
          <a:xfrm>
            <a:off x="639913" y="1847987"/>
            <a:ext cx="5825113" cy="4493538"/>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lang="en-GB" sz="2000" dirty="0" smtClean="0"/>
              <a:t>To make sure that children of all ages and abilities get the help and protection that they need in Tameside.  We’re committed to; </a:t>
            </a:r>
          </a:p>
          <a:p>
            <a:endParaRPr lang="en-GB" sz="2000" dirty="0" smtClean="0"/>
          </a:p>
          <a:p>
            <a:pPr marL="285750" indent="-285750">
              <a:buFont typeface="Arial" panose="020B0604020202020204" pitchFamily="34" charset="0"/>
              <a:buChar char="•"/>
            </a:pPr>
            <a:r>
              <a:rPr lang="en-GB" sz="2000" dirty="0" smtClean="0"/>
              <a:t>putting children first, to </a:t>
            </a:r>
          </a:p>
          <a:p>
            <a:pPr marL="285750" indent="-285750">
              <a:buFont typeface="Arial" panose="020B0604020202020204" pitchFamily="34" charset="0"/>
              <a:buChar char="•"/>
            </a:pPr>
            <a:r>
              <a:rPr lang="en-GB" sz="2000" dirty="0" smtClean="0"/>
              <a:t>empowering families to take good care of themselves and their children, and </a:t>
            </a:r>
          </a:p>
          <a:p>
            <a:pPr marL="285750" indent="-285750">
              <a:buFont typeface="Arial" panose="020B0604020202020204" pitchFamily="34" charset="0"/>
              <a:buChar char="•"/>
            </a:pPr>
            <a:r>
              <a:rPr lang="en-GB" sz="2000" dirty="0" smtClean="0"/>
              <a:t>to providing professional, personalised services that recognise each family as unique and listen and respond to their individual circumstances.</a:t>
            </a:r>
          </a:p>
          <a:p>
            <a:pPr marL="285750" indent="-285750">
              <a:buFont typeface="Arial" panose="020B0604020202020204" pitchFamily="34" charset="0"/>
              <a:buChar char="•"/>
            </a:pPr>
            <a:r>
              <a:rPr lang="en-GB" sz="2000" dirty="0" smtClean="0"/>
              <a:t>At the same time we will challenge one another to do better, to learn and to aspire for more - much as we all do for our own children.</a:t>
            </a: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500" dirty="0">
              <a:solidFill>
                <a:srgbClr val="333333"/>
              </a:solidFill>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100" b="0" i="0" u="none" strike="noStrike" cap="none" normalizeH="0" baseline="0" dirty="0" smtClean="0">
              <a:ln>
                <a:noFill/>
              </a:ln>
              <a:solidFill>
                <a:schemeClr val="tx1"/>
              </a:solidFill>
              <a:effectLst/>
            </a:endParaRPr>
          </a:p>
        </p:txBody>
      </p:sp>
    </p:spTree>
    <p:extLst>
      <p:ext uri="{BB962C8B-B14F-4D97-AF65-F5344CB8AC3E}">
        <p14:creationId xmlns:p14="http://schemas.microsoft.com/office/powerpoint/2010/main" val="347492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smtClean="0"/>
              <a:t>Right Support – Right Time</a:t>
            </a:r>
            <a:endParaRPr lang="en-GB"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616686647"/>
              </p:ext>
            </p:extLst>
          </p:nvPr>
        </p:nvGraphicFramePr>
        <p:xfrm>
          <a:off x="838200" y="1240971"/>
          <a:ext cx="10657114" cy="493599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5" name="Picture 4"/>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5888627" y="3502631"/>
            <a:ext cx="556260" cy="501015"/>
          </a:xfrm>
          <a:prstGeom prst="rect">
            <a:avLst/>
          </a:prstGeom>
          <a:noFill/>
          <a:ln>
            <a:noFill/>
          </a:ln>
        </p:spPr>
      </p:pic>
      <p:sp>
        <p:nvSpPr>
          <p:cNvPr id="8" name="TextBox 7"/>
          <p:cNvSpPr txBox="1"/>
          <p:nvPr/>
        </p:nvSpPr>
        <p:spPr>
          <a:xfrm>
            <a:off x="1719943" y="2621280"/>
            <a:ext cx="2299063" cy="1153103"/>
          </a:xfrm>
          <a:prstGeom prst="rect">
            <a:avLst/>
          </a:prstGeom>
          <a:noFill/>
        </p:spPr>
        <p:txBody>
          <a:bodyPr wrap="square" rtlCol="0">
            <a:spAutoFit/>
          </a:bodyPr>
          <a:lstStyle/>
          <a:p>
            <a:endParaRPr lang="en-GB" dirty="0"/>
          </a:p>
        </p:txBody>
      </p:sp>
      <p:sp>
        <p:nvSpPr>
          <p:cNvPr id="9" name="TextBox 8"/>
          <p:cNvSpPr txBox="1"/>
          <p:nvPr/>
        </p:nvSpPr>
        <p:spPr>
          <a:xfrm>
            <a:off x="1872343" y="2773680"/>
            <a:ext cx="2299063" cy="1153103"/>
          </a:xfrm>
          <a:prstGeom prst="rect">
            <a:avLst/>
          </a:prstGeom>
          <a:noFill/>
        </p:spPr>
        <p:txBody>
          <a:bodyPr wrap="square" rtlCol="0">
            <a:spAutoFit/>
          </a:bodyPr>
          <a:lstStyle/>
          <a:p>
            <a:endParaRPr lang="en-GB" dirty="0"/>
          </a:p>
        </p:txBody>
      </p:sp>
      <p:sp>
        <p:nvSpPr>
          <p:cNvPr id="10" name="TextBox 9"/>
          <p:cNvSpPr txBox="1"/>
          <p:nvPr/>
        </p:nvSpPr>
        <p:spPr>
          <a:xfrm>
            <a:off x="2024743" y="2926080"/>
            <a:ext cx="2299063" cy="1153103"/>
          </a:xfrm>
          <a:prstGeom prst="rect">
            <a:avLst/>
          </a:prstGeom>
          <a:noFill/>
        </p:spPr>
        <p:txBody>
          <a:bodyPr wrap="square" rtlCol="0">
            <a:spAutoFit/>
          </a:bodyPr>
          <a:lstStyle/>
          <a:p>
            <a:endParaRPr lang="en-GB" dirty="0"/>
          </a:p>
        </p:txBody>
      </p:sp>
      <p:pic>
        <p:nvPicPr>
          <p:cNvPr id="11" name="Picture 10" descr="C:\Users\Christine.Bryan\AppData\Local\Microsoft\Windows\INetCache\Content.Outlook\IG731NLA\Tameside Safeguarding Children Partnership LOGO.jpg"/>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9239250" y="6176963"/>
            <a:ext cx="2628900" cy="500697"/>
          </a:xfrm>
          <a:prstGeom prst="rect">
            <a:avLst/>
          </a:prstGeom>
          <a:noFill/>
          <a:ln>
            <a:noFill/>
          </a:ln>
        </p:spPr>
      </p:pic>
    </p:spTree>
    <p:extLst>
      <p:ext uri="{BB962C8B-B14F-4D97-AF65-F5344CB8AC3E}">
        <p14:creationId xmlns:p14="http://schemas.microsoft.com/office/powerpoint/2010/main" val="15195759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Signs of Safety"/>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3524169" y="365125"/>
            <a:ext cx="5143662" cy="2893310"/>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838200" y="3599379"/>
            <a:ext cx="10515600" cy="1754326"/>
          </a:xfrm>
          <a:prstGeom prst="rect">
            <a:avLst/>
          </a:prstGeom>
        </p:spPr>
        <p:txBody>
          <a:bodyPr wrap="square">
            <a:spAutoFit/>
          </a:bodyPr>
          <a:lstStyle/>
          <a:p>
            <a:pPr marL="285750" indent="-285750">
              <a:buFont typeface="Arial" panose="020B0604020202020204" pitchFamily="34" charset="0"/>
              <a:buChar char="•"/>
            </a:pPr>
            <a:r>
              <a:rPr lang="en-GB" dirty="0">
                <a:solidFill>
                  <a:srgbClr val="333333"/>
                </a:solidFill>
                <a:latin typeface="Calibri" panose="020F0502020204030204" pitchFamily="34" charset="0"/>
              </a:rPr>
              <a:t>A</a:t>
            </a:r>
            <a:r>
              <a:rPr lang="en-GB" b="0" i="0" dirty="0" smtClean="0">
                <a:solidFill>
                  <a:srgbClr val="333333"/>
                </a:solidFill>
                <a:effectLst/>
                <a:latin typeface="Calibri" panose="020F0502020204030204" pitchFamily="34" charset="0"/>
              </a:rPr>
              <a:t> practice framework which will enable professionals to work collaboratively with families to conduct assessments and produce plans; focussing on their strengths and resources.  </a:t>
            </a:r>
            <a:endParaRPr lang="en-GB" dirty="0">
              <a:solidFill>
                <a:srgbClr val="333333"/>
              </a:solidFill>
              <a:latin typeface="Calibri" panose="020F0502020204030204" pitchFamily="34" charset="0"/>
            </a:endParaRPr>
          </a:p>
          <a:p>
            <a:pPr marL="285750" indent="-285750">
              <a:buFont typeface="Arial" panose="020B0604020202020204" pitchFamily="34" charset="0"/>
              <a:buChar char="•"/>
            </a:pPr>
            <a:r>
              <a:rPr lang="en-GB" b="0" i="0" dirty="0" smtClean="0">
                <a:solidFill>
                  <a:srgbClr val="333333"/>
                </a:solidFill>
                <a:effectLst/>
                <a:latin typeface="Calibri" panose="020F0502020204030204" pitchFamily="34" charset="0"/>
              </a:rPr>
              <a:t>Provides tools for professionals to build effective relationships with families in order that they develop a clearer understanding of what the worries are and how they can be supported to sort the worries out.  </a:t>
            </a:r>
          </a:p>
          <a:p>
            <a:pPr marL="285750" indent="-285750">
              <a:buFont typeface="Arial" panose="020B0604020202020204" pitchFamily="34" charset="0"/>
              <a:buChar char="•"/>
            </a:pPr>
            <a:r>
              <a:rPr lang="en-GB" dirty="0" smtClean="0">
                <a:solidFill>
                  <a:srgbClr val="333333"/>
                </a:solidFill>
                <a:latin typeface="Calibri" panose="020F0502020204030204" pitchFamily="34" charset="0"/>
              </a:rPr>
              <a:t>R</a:t>
            </a:r>
            <a:r>
              <a:rPr lang="en-GB" b="0" i="0" dirty="0" smtClean="0">
                <a:solidFill>
                  <a:srgbClr val="333333"/>
                </a:solidFill>
                <a:effectLst/>
                <a:latin typeface="Calibri" panose="020F0502020204030204" pitchFamily="34" charset="0"/>
              </a:rPr>
              <a:t>ecognises the strengths within families and aims to give them the best chance to bring their own solutions to problems. </a:t>
            </a:r>
            <a:endParaRPr lang="en-GB" dirty="0"/>
          </a:p>
        </p:txBody>
      </p:sp>
      <p:pic>
        <p:nvPicPr>
          <p:cNvPr id="6" name="Picture 5" descr="C:\Users\Christine.Bryan\AppData\Local\Microsoft\Windows\INetCache\Content.Outlook\IG731NLA\Tameside Safeguarding Children Partnership LOGO.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582150" y="6153150"/>
            <a:ext cx="2381250" cy="467360"/>
          </a:xfrm>
          <a:prstGeom prst="rect">
            <a:avLst/>
          </a:prstGeom>
          <a:noFill/>
          <a:ln>
            <a:noFill/>
          </a:ln>
        </p:spPr>
      </p:pic>
    </p:spTree>
    <p:extLst>
      <p:ext uri="{BB962C8B-B14F-4D97-AF65-F5344CB8AC3E}">
        <p14:creationId xmlns:p14="http://schemas.microsoft.com/office/powerpoint/2010/main" val="35818533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t>A New Partnership</a:t>
            </a:r>
            <a:endParaRPr lang="en-GB" dirty="0"/>
          </a:p>
        </p:txBody>
      </p:sp>
      <p:sp>
        <p:nvSpPr>
          <p:cNvPr id="3" name="Content Placeholder 2"/>
          <p:cNvSpPr>
            <a:spLocks noGrp="1"/>
          </p:cNvSpPr>
          <p:nvPr>
            <p:ph idx="1"/>
          </p:nvPr>
        </p:nvSpPr>
        <p:spPr/>
        <p:txBody>
          <a:bodyPr>
            <a:normAutofit fontScale="70000" lnSpcReduction="20000"/>
          </a:bodyPr>
          <a:lstStyle/>
          <a:p>
            <a:pPr marL="0" indent="0">
              <a:buNone/>
            </a:pPr>
            <a:r>
              <a:rPr lang="en-GB" dirty="0" smtClean="0"/>
              <a:t>A new partnership was created in 2019 between Tameside MBC, Greater Manchester Police and Tameside and Glossop Clinical Commissioning Group. </a:t>
            </a:r>
          </a:p>
          <a:p>
            <a:pPr marL="0" indent="0">
              <a:buNone/>
            </a:pPr>
            <a:endParaRPr lang="en-GB" dirty="0" smtClean="0"/>
          </a:p>
          <a:p>
            <a:pPr marL="0" indent="0">
              <a:buNone/>
            </a:pPr>
            <a:r>
              <a:rPr lang="en-GB" dirty="0" smtClean="0"/>
              <a:t>The Partnership consist </a:t>
            </a:r>
            <a:r>
              <a:rPr lang="en-GB" dirty="0"/>
              <a:t>of </a:t>
            </a:r>
            <a:r>
              <a:rPr lang="en-GB" dirty="0" smtClean="0"/>
              <a:t>the </a:t>
            </a:r>
            <a:r>
              <a:rPr lang="en-GB" dirty="0"/>
              <a:t>the following relevant agencies and roles;</a:t>
            </a:r>
          </a:p>
          <a:p>
            <a:pPr marL="0" indent="0">
              <a:buNone/>
            </a:pPr>
            <a:endParaRPr lang="en-GB" dirty="0"/>
          </a:p>
          <a:p>
            <a:pPr lvl="0"/>
            <a:r>
              <a:rPr lang="en-GB" dirty="0"/>
              <a:t>Tameside &amp; Glossop Integrated Care Foundation Trust</a:t>
            </a:r>
          </a:p>
          <a:p>
            <a:pPr lvl="0"/>
            <a:r>
              <a:rPr lang="en-GB" dirty="0"/>
              <a:t>Action Together</a:t>
            </a:r>
          </a:p>
          <a:p>
            <a:pPr lvl="0"/>
            <a:r>
              <a:rPr lang="en-GB" dirty="0"/>
              <a:t>Chair of Primary Heads</a:t>
            </a:r>
          </a:p>
          <a:p>
            <a:pPr lvl="0"/>
            <a:r>
              <a:rPr lang="en-GB" dirty="0"/>
              <a:t>Chair of Secondary Heads</a:t>
            </a:r>
          </a:p>
          <a:p>
            <a:pPr lvl="0"/>
            <a:r>
              <a:rPr lang="en-GB" dirty="0"/>
              <a:t>Pennine Care Foundation Trust</a:t>
            </a:r>
          </a:p>
          <a:p>
            <a:pPr lvl="0"/>
            <a:r>
              <a:rPr lang="en-GB" dirty="0"/>
              <a:t>Director of Public Health</a:t>
            </a:r>
          </a:p>
          <a:p>
            <a:pPr lvl="0"/>
            <a:r>
              <a:rPr lang="en-GB" dirty="0"/>
              <a:t>Independent Chair</a:t>
            </a:r>
          </a:p>
          <a:p>
            <a:pPr lvl="0"/>
            <a:r>
              <a:rPr lang="en-GB" dirty="0"/>
              <a:t>Designated Health Professional</a:t>
            </a:r>
          </a:p>
          <a:p>
            <a:endParaRPr lang="en-GB" dirty="0"/>
          </a:p>
        </p:txBody>
      </p:sp>
      <p:pic>
        <p:nvPicPr>
          <p:cNvPr id="4" name="Picture 3" descr="C:\Users\Christine.Bryan\AppData\Local\Microsoft\Windows\INetCache\Content.Outlook\IG731NLA\Tameside Safeguarding Children Partnership LOGO.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067800" y="6176963"/>
            <a:ext cx="2819400" cy="460057"/>
          </a:xfrm>
          <a:prstGeom prst="rect">
            <a:avLst/>
          </a:prstGeom>
          <a:noFill/>
          <a:ln>
            <a:noFill/>
          </a:ln>
        </p:spPr>
      </p:pic>
    </p:spTree>
    <p:extLst>
      <p:ext uri="{BB962C8B-B14F-4D97-AF65-F5344CB8AC3E}">
        <p14:creationId xmlns:p14="http://schemas.microsoft.com/office/powerpoint/2010/main" val="42601795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452628" y="477774"/>
            <a:ext cx="11286744" cy="5902452"/>
          </a:xfrm>
          <a:prstGeom prst="rect">
            <a:avLst/>
          </a:prstGeom>
        </p:spPr>
      </p:pic>
    </p:spTree>
    <p:extLst>
      <p:ext uri="{BB962C8B-B14F-4D97-AF65-F5344CB8AC3E}">
        <p14:creationId xmlns:p14="http://schemas.microsoft.com/office/powerpoint/2010/main" val="12471745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t>Strategic Priorities 2020/21</a:t>
            </a:r>
            <a:endParaRPr lang="en-GB"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034547089"/>
              </p:ext>
            </p:extLst>
          </p:nvPr>
        </p:nvGraphicFramePr>
        <p:xfrm>
          <a:off x="2103121" y="1515291"/>
          <a:ext cx="7654834" cy="5113953"/>
        </p:xfrm>
        <a:graphic>
          <a:graphicData uri="http://schemas.openxmlformats.org/drawingml/2006/table">
            <a:tbl>
              <a:tblPr/>
              <a:tblGrid>
                <a:gridCol w="3857202">
                  <a:extLst>
                    <a:ext uri="{9D8B030D-6E8A-4147-A177-3AD203B41FA5}">
                      <a16:colId xmlns:a16="http://schemas.microsoft.com/office/drawing/2014/main" val="3201354277"/>
                    </a:ext>
                  </a:extLst>
                </a:gridCol>
                <a:gridCol w="3797632">
                  <a:extLst>
                    <a:ext uri="{9D8B030D-6E8A-4147-A177-3AD203B41FA5}">
                      <a16:colId xmlns:a16="http://schemas.microsoft.com/office/drawing/2014/main" val="4249262370"/>
                    </a:ext>
                  </a:extLst>
                </a:gridCol>
              </a:tblGrid>
              <a:tr h="472751">
                <a:tc>
                  <a:txBody>
                    <a:bodyPr/>
                    <a:lstStyle/>
                    <a:p>
                      <a:pPr algn="l" fontAlgn="ctr"/>
                      <a:r>
                        <a:rPr lang="en-GB" sz="1600" b="1" i="0" u="none" strike="noStrike">
                          <a:solidFill>
                            <a:srgbClr val="000000"/>
                          </a:solidFill>
                          <a:effectLst/>
                          <a:latin typeface="Calibri" panose="020F0502020204030204" pitchFamily="34" charset="0"/>
                        </a:rPr>
                        <a:t>Objective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1600" b="1" i="0" u="none" strike="noStrike">
                          <a:solidFill>
                            <a:srgbClr val="000000"/>
                          </a:solidFill>
                          <a:effectLst/>
                          <a:latin typeface="Calibri" panose="020F0502020204030204" pitchFamily="34" charset="0"/>
                        </a:rPr>
                        <a:t>Difference it will make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39578285"/>
                  </a:ext>
                </a:extLst>
              </a:tr>
              <a:tr h="945502">
                <a:tc>
                  <a:txBody>
                    <a:bodyPr/>
                    <a:lstStyle/>
                    <a:p>
                      <a:pPr algn="l" fontAlgn="t"/>
                      <a:r>
                        <a:rPr lang="en-GB" sz="1600" b="0" i="0" u="none" strike="noStrike">
                          <a:solidFill>
                            <a:srgbClr val="000000"/>
                          </a:solidFill>
                          <a:effectLst/>
                          <a:latin typeface="Calibri" panose="020F0502020204030204" pitchFamily="34" charset="0"/>
                        </a:rPr>
                        <a:t>3.1 Implement the Neglect Strategy &amp; support universal services to tackle neglect as part of their early help offer to families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GB" sz="1600" b="0" i="0" u="none" strike="noStrike">
                          <a:solidFill>
                            <a:srgbClr val="000000"/>
                          </a:solidFill>
                          <a:effectLst/>
                          <a:latin typeface="Calibri" panose="020F0502020204030204" pitchFamily="34" charset="0"/>
                        </a:rPr>
                        <a:t>Neglect is identified at the earliest opportunity and responded to at the appropriate level of the Threshold Guidance</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97083315"/>
                  </a:ext>
                </a:extLst>
              </a:tr>
              <a:tr h="945502">
                <a:tc>
                  <a:txBody>
                    <a:bodyPr/>
                    <a:lstStyle/>
                    <a:p>
                      <a:pPr algn="l" fontAlgn="t"/>
                      <a:r>
                        <a:rPr lang="en-GB" sz="1600" b="0" i="0" u="none" strike="noStrike">
                          <a:solidFill>
                            <a:srgbClr val="000000"/>
                          </a:solidFill>
                          <a:effectLst/>
                          <a:latin typeface="Calibri" panose="020F0502020204030204" pitchFamily="34" charset="0"/>
                        </a:rPr>
                        <a:t>3.2 Implement the Achieving Change Together programme so that young people are protected from exploitation and are empowered to protect themselves.</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GB" sz="1600" b="0" i="0" u="none" strike="noStrike">
                          <a:solidFill>
                            <a:srgbClr val="000000"/>
                          </a:solidFill>
                          <a:effectLst/>
                          <a:latin typeface="Calibri" panose="020F0502020204030204" pitchFamily="34" charset="0"/>
                        </a:rPr>
                        <a:t>Children are protected from all forms of exploitation via a joint multi-agency response</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92684207"/>
                  </a:ext>
                </a:extLst>
              </a:tr>
              <a:tr h="709127">
                <a:tc>
                  <a:txBody>
                    <a:bodyPr/>
                    <a:lstStyle/>
                    <a:p>
                      <a:pPr algn="l" fontAlgn="t"/>
                      <a:r>
                        <a:rPr lang="en-GB" sz="1600" b="0" i="0" u="none" strike="noStrike">
                          <a:solidFill>
                            <a:srgbClr val="000000"/>
                          </a:solidFill>
                          <a:effectLst/>
                          <a:latin typeface="Calibri" panose="020F0502020204030204" pitchFamily="34" charset="0"/>
                        </a:rPr>
                        <a:t>3.3 Sustain an effective MARAC and ChIDVA model while developing new ways to prevent / reduce harm from Domestic Abuse</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GB" sz="1600" b="0" i="0" u="none" strike="noStrike">
                          <a:solidFill>
                            <a:srgbClr val="000000"/>
                          </a:solidFill>
                          <a:effectLst/>
                          <a:latin typeface="Calibri" panose="020F0502020204030204" pitchFamily="34" charset="0"/>
                        </a:rPr>
                        <a:t>Children and families receive protection and support against Domestic Abuse</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63012582"/>
                  </a:ext>
                </a:extLst>
              </a:tr>
              <a:tr h="709127">
                <a:tc>
                  <a:txBody>
                    <a:bodyPr/>
                    <a:lstStyle/>
                    <a:p>
                      <a:pPr algn="l" fontAlgn="t"/>
                      <a:r>
                        <a:rPr lang="en-GB" sz="1600" b="0" i="0" u="none" strike="noStrike">
                          <a:solidFill>
                            <a:srgbClr val="000000"/>
                          </a:solidFill>
                          <a:effectLst/>
                          <a:latin typeface="Calibri" panose="020F0502020204030204" pitchFamily="34" charset="0"/>
                        </a:rPr>
                        <a:t>3.4 Improve access to Mental Health Provision inc. Early Help provision across universal services</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GB" sz="1600" b="0" i="0" u="none" strike="noStrike">
                          <a:solidFill>
                            <a:srgbClr val="000000"/>
                          </a:solidFill>
                          <a:effectLst/>
                          <a:latin typeface="Calibri" panose="020F0502020204030204" pitchFamily="34" charset="0"/>
                        </a:rPr>
                        <a:t>Children receive the correct level of mental health support when they need it</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97346203"/>
                  </a:ext>
                </a:extLst>
              </a:tr>
              <a:tr h="1181878">
                <a:tc>
                  <a:txBody>
                    <a:bodyPr/>
                    <a:lstStyle/>
                    <a:p>
                      <a:pPr algn="l" fontAlgn="t"/>
                      <a:r>
                        <a:rPr lang="en-GB" sz="1600" b="0" i="0" u="none" strike="noStrike">
                          <a:solidFill>
                            <a:srgbClr val="000000"/>
                          </a:solidFill>
                          <a:effectLst/>
                          <a:latin typeface="Calibri" panose="020F0502020204030204" pitchFamily="34" charset="0"/>
                        </a:rPr>
                        <a:t>3.5 Review points of transition (inc. Mental Health, Complex Safeguarding, Substance Misuse) and improve our offer of support where there are gaps or weaknesses identified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GB" sz="1600" b="0" i="0" u="none" strike="noStrike" dirty="0">
                          <a:solidFill>
                            <a:srgbClr val="000000"/>
                          </a:solidFill>
                          <a:effectLst/>
                          <a:latin typeface="Calibri" panose="020F0502020204030204" pitchFamily="34" charset="0"/>
                        </a:rPr>
                        <a:t>Young people receive the support that they need post 16 and post 18 without disruption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68265223"/>
                  </a:ext>
                </a:extLst>
              </a:tr>
            </a:tbl>
          </a:graphicData>
        </a:graphic>
      </p:graphicFrame>
    </p:spTree>
    <p:extLst>
      <p:ext uri="{BB962C8B-B14F-4D97-AF65-F5344CB8AC3E}">
        <p14:creationId xmlns:p14="http://schemas.microsoft.com/office/powerpoint/2010/main" val="29926925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t>Quality Assurance Role</a:t>
            </a:r>
            <a:endParaRPr lang="en-GB" dirty="0"/>
          </a:p>
        </p:txBody>
      </p:sp>
      <p:sp>
        <p:nvSpPr>
          <p:cNvPr id="3" name="Content Placeholder 2"/>
          <p:cNvSpPr>
            <a:spLocks noGrp="1"/>
          </p:cNvSpPr>
          <p:nvPr>
            <p:ph idx="1"/>
          </p:nvPr>
        </p:nvSpPr>
        <p:spPr/>
        <p:txBody>
          <a:bodyPr/>
          <a:lstStyle/>
          <a:p>
            <a:r>
              <a:rPr lang="en-GB" dirty="0" smtClean="0"/>
              <a:t>Use </a:t>
            </a:r>
            <a:r>
              <a:rPr lang="en-GB" dirty="0"/>
              <a:t>data and intelligence </a:t>
            </a:r>
            <a:r>
              <a:rPr lang="en-GB" dirty="0" smtClean="0"/>
              <a:t>to;</a:t>
            </a:r>
          </a:p>
          <a:p>
            <a:pPr lvl="1"/>
            <a:r>
              <a:rPr lang="en-GB" dirty="0"/>
              <a:t>i</a:t>
            </a:r>
            <a:r>
              <a:rPr lang="en-GB" dirty="0" smtClean="0"/>
              <a:t>dentify areas of concern that need a response</a:t>
            </a:r>
            <a:endParaRPr lang="en-GB" dirty="0"/>
          </a:p>
          <a:p>
            <a:pPr lvl="1"/>
            <a:r>
              <a:rPr lang="en-GB" dirty="0" smtClean="0"/>
              <a:t>assess </a:t>
            </a:r>
            <a:r>
              <a:rPr lang="en-GB" dirty="0"/>
              <a:t>the effectiveness of the help being provided to children and families, including early help. </a:t>
            </a:r>
            <a:endParaRPr lang="en-GB" dirty="0" smtClean="0"/>
          </a:p>
          <a:p>
            <a:r>
              <a:rPr lang="en-GB" dirty="0" smtClean="0"/>
              <a:t>Complete assurance exercises with partners to check what they </a:t>
            </a:r>
            <a:r>
              <a:rPr lang="en-GB" dirty="0"/>
              <a:t>are doing, how well they are doing it and what difference it has made. </a:t>
            </a:r>
            <a:endParaRPr lang="en-GB" dirty="0" smtClean="0"/>
          </a:p>
          <a:p>
            <a:r>
              <a:rPr lang="en-GB" dirty="0" smtClean="0"/>
              <a:t>Carry out audits and surveys to check that changes are being made to improve safeguarding practice</a:t>
            </a:r>
            <a:endParaRPr lang="en-GB" dirty="0"/>
          </a:p>
        </p:txBody>
      </p:sp>
      <p:pic>
        <p:nvPicPr>
          <p:cNvPr id="4" name="Picture 3" descr="C:\Users\Christine.Bryan\AppData\Local\Microsoft\Windows\INetCache\Content.Outlook\IG731NLA\Tameside Safeguarding Children Partnership LOGO.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448800" y="6176963"/>
            <a:ext cx="2343150" cy="460057"/>
          </a:xfrm>
          <a:prstGeom prst="rect">
            <a:avLst/>
          </a:prstGeom>
          <a:noFill/>
          <a:ln>
            <a:noFill/>
          </a:ln>
        </p:spPr>
      </p:pic>
    </p:spTree>
    <p:extLst>
      <p:ext uri="{BB962C8B-B14F-4D97-AF65-F5344CB8AC3E}">
        <p14:creationId xmlns:p14="http://schemas.microsoft.com/office/powerpoint/2010/main" val="39611395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t>Learning and Improvement Role</a:t>
            </a:r>
            <a:endParaRPr lang="en-GB" dirty="0"/>
          </a:p>
        </p:txBody>
      </p:sp>
      <p:sp>
        <p:nvSpPr>
          <p:cNvPr id="3" name="Content Placeholder 2"/>
          <p:cNvSpPr>
            <a:spLocks noGrp="1"/>
          </p:cNvSpPr>
          <p:nvPr>
            <p:ph idx="1"/>
          </p:nvPr>
        </p:nvSpPr>
        <p:spPr/>
        <p:txBody>
          <a:bodyPr/>
          <a:lstStyle/>
          <a:p>
            <a:r>
              <a:rPr lang="en-GB" dirty="0" smtClean="0"/>
              <a:t>Training and Development</a:t>
            </a:r>
          </a:p>
          <a:p>
            <a:r>
              <a:rPr lang="en-GB" dirty="0" smtClean="0"/>
              <a:t>Learning from Practice Reviews</a:t>
            </a:r>
          </a:p>
          <a:p>
            <a:r>
              <a:rPr lang="en-GB" dirty="0" smtClean="0"/>
              <a:t>Communication to the children’s workforce</a:t>
            </a:r>
          </a:p>
          <a:p>
            <a:endParaRPr lang="en-GB" dirty="0"/>
          </a:p>
          <a:p>
            <a:pPr marL="0" indent="0" algn="just">
              <a:buNone/>
            </a:pPr>
            <a:r>
              <a:rPr lang="en-GB" dirty="0" smtClean="0"/>
              <a:t>As part of our learning and improvement role and as part of todays session we’d like to understand how we can support you so that we have stronger links to the VCFS and an ongoing dialogue that helps you to develop your knowledge and skills to support children and families in your community.</a:t>
            </a:r>
          </a:p>
          <a:p>
            <a:endParaRPr lang="en-GB" dirty="0"/>
          </a:p>
        </p:txBody>
      </p:sp>
      <p:pic>
        <p:nvPicPr>
          <p:cNvPr id="4" name="Picture 3" descr="C:\Users\Christine.Bryan\AppData\Local\Microsoft\Windows\INetCache\Content.Outlook\IG731NLA\Tameside Safeguarding Children Partnership LOGO.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410700" y="6176963"/>
            <a:ext cx="2533650" cy="460057"/>
          </a:xfrm>
          <a:prstGeom prst="rect">
            <a:avLst/>
          </a:prstGeom>
          <a:noFill/>
          <a:ln>
            <a:noFill/>
          </a:ln>
        </p:spPr>
      </p:pic>
    </p:spTree>
    <p:extLst>
      <p:ext uri="{BB962C8B-B14F-4D97-AF65-F5344CB8AC3E}">
        <p14:creationId xmlns:p14="http://schemas.microsoft.com/office/powerpoint/2010/main" val="133899296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363</TotalTime>
  <Words>1712</Words>
  <Application>Microsoft Office PowerPoint</Application>
  <PresentationFormat>Widescreen</PresentationFormat>
  <Paragraphs>143</Paragraphs>
  <Slides>15</Slides>
  <Notes>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Arial</vt:lpstr>
      <vt:lpstr>AvantGarde-Demi</vt:lpstr>
      <vt:lpstr>Calibri</vt:lpstr>
      <vt:lpstr>Calibri Light</vt:lpstr>
      <vt:lpstr>Wingdings</vt:lpstr>
      <vt:lpstr>Office Theme</vt:lpstr>
      <vt:lpstr>Provider Forum</vt:lpstr>
      <vt:lpstr>Purpose</vt:lpstr>
      <vt:lpstr>Right Support – Right Time</vt:lpstr>
      <vt:lpstr>PowerPoint Presentation</vt:lpstr>
      <vt:lpstr>A New Partnership</vt:lpstr>
      <vt:lpstr>PowerPoint Presentation</vt:lpstr>
      <vt:lpstr>Strategic Priorities 2020/21</vt:lpstr>
      <vt:lpstr>Quality Assurance Role</vt:lpstr>
      <vt:lpstr>Learning and Improvement Role</vt:lpstr>
      <vt:lpstr>Levels of Training.</vt:lpstr>
      <vt:lpstr>Programme re-design.</vt:lpstr>
      <vt:lpstr>Practice Reviews</vt:lpstr>
      <vt:lpstr>Communication Channels</vt:lpstr>
      <vt:lpstr>7 minute briefings </vt:lpstr>
      <vt:lpstr>Communication </vt:lpstr>
    </vt:vector>
  </TitlesOfParts>
  <Company>TMBC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Stewart Tod</dc:creator>
  <cp:lastModifiedBy>Nick Ellwood</cp:lastModifiedBy>
  <cp:revision>25</cp:revision>
  <dcterms:created xsi:type="dcterms:W3CDTF">2020-11-26T07:20:21Z</dcterms:created>
  <dcterms:modified xsi:type="dcterms:W3CDTF">2021-01-15T09:10:33Z</dcterms:modified>
</cp:coreProperties>
</file>