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7" r:id="rId4"/>
    <p:sldId id="260" r:id="rId5"/>
    <p:sldId id="269" r:id="rId6"/>
    <p:sldId id="268" r:id="rId7"/>
    <p:sldId id="262" r:id="rId8"/>
    <p:sldId id="263" r:id="rId9"/>
    <p:sldId id="264" r:id="rId10"/>
    <p:sldId id="265" r:id="rId11"/>
    <p:sldId id="270" r:id="rId1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rian.rocks\AppData\Local\Microsoft\Windows\INetCache\Content.Outlook\99S1MA5Z\PLacement%20Types%20since%20April%20201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rian.rocks\AppData\Local\Microsoft\Windows\INetCache\Content.Outlook\99S1MA5Z\PLacement%20Types%20since%20April%20201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Number of Looked After Children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9665480257019249E-2"/>
          <c:y val="9.1055830854957151E-2"/>
          <c:w val="0.93229350882963147"/>
          <c:h val="0.76344414716425713"/>
        </c:manualLayout>
      </c:layout>
      <c:lineChart>
        <c:grouping val="standard"/>
        <c:varyColors val="0"/>
        <c:ser>
          <c:idx val="5"/>
          <c:order val="0"/>
          <c:tx>
            <c:v>LAC</c:v>
          </c:tx>
          <c:marker>
            <c:symbol val="none"/>
          </c:marker>
          <c:dLbls>
            <c:dLbl>
              <c:idx val="0"/>
              <c:layout>
                <c:manualLayout>
                  <c:x val="-1.6641519593499392E-2"/>
                  <c:y val="-2.164000203790885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0"/>
              <c:layout>
                <c:manualLayout>
                  <c:x val="6.199293637546897E-3"/>
                  <c:y val="-3.602702512506472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'Place codes revised '!$D$65:$BN$65</c:f>
              <c:numCache>
                <c:formatCode>mmm\-yy</c:formatCode>
                <c:ptCount val="63"/>
                <c:pt idx="0">
                  <c:v>42095</c:v>
                </c:pt>
                <c:pt idx="1">
                  <c:v>42125</c:v>
                </c:pt>
                <c:pt idx="2">
                  <c:v>42156</c:v>
                </c:pt>
                <c:pt idx="3">
                  <c:v>42186</c:v>
                </c:pt>
                <c:pt idx="4">
                  <c:v>42217</c:v>
                </c:pt>
                <c:pt idx="5">
                  <c:v>42248</c:v>
                </c:pt>
                <c:pt idx="6">
                  <c:v>42278</c:v>
                </c:pt>
                <c:pt idx="7">
                  <c:v>42309</c:v>
                </c:pt>
                <c:pt idx="8">
                  <c:v>42339</c:v>
                </c:pt>
                <c:pt idx="9">
                  <c:v>42370</c:v>
                </c:pt>
                <c:pt idx="10">
                  <c:v>42401</c:v>
                </c:pt>
                <c:pt idx="11">
                  <c:v>42430</c:v>
                </c:pt>
                <c:pt idx="12">
                  <c:v>42461</c:v>
                </c:pt>
                <c:pt idx="13">
                  <c:v>42491</c:v>
                </c:pt>
                <c:pt idx="14">
                  <c:v>42522</c:v>
                </c:pt>
                <c:pt idx="15">
                  <c:v>42552</c:v>
                </c:pt>
                <c:pt idx="16">
                  <c:v>42583</c:v>
                </c:pt>
                <c:pt idx="17">
                  <c:v>42614</c:v>
                </c:pt>
                <c:pt idx="18">
                  <c:v>42644</c:v>
                </c:pt>
                <c:pt idx="19">
                  <c:v>42675</c:v>
                </c:pt>
                <c:pt idx="20">
                  <c:v>42705</c:v>
                </c:pt>
                <c:pt idx="21">
                  <c:v>42736</c:v>
                </c:pt>
                <c:pt idx="22">
                  <c:v>42767</c:v>
                </c:pt>
                <c:pt idx="23">
                  <c:v>42795</c:v>
                </c:pt>
                <c:pt idx="24">
                  <c:v>42826</c:v>
                </c:pt>
                <c:pt idx="25">
                  <c:v>42856</c:v>
                </c:pt>
                <c:pt idx="26">
                  <c:v>42887</c:v>
                </c:pt>
                <c:pt idx="27">
                  <c:v>42917</c:v>
                </c:pt>
                <c:pt idx="28">
                  <c:v>42948</c:v>
                </c:pt>
                <c:pt idx="29">
                  <c:v>42979</c:v>
                </c:pt>
                <c:pt idx="30">
                  <c:v>43009</c:v>
                </c:pt>
                <c:pt idx="31">
                  <c:v>43040</c:v>
                </c:pt>
                <c:pt idx="32">
                  <c:v>43070</c:v>
                </c:pt>
                <c:pt idx="33">
                  <c:v>43101</c:v>
                </c:pt>
                <c:pt idx="34">
                  <c:v>43132</c:v>
                </c:pt>
                <c:pt idx="35">
                  <c:v>43160</c:v>
                </c:pt>
                <c:pt idx="36">
                  <c:v>43191</c:v>
                </c:pt>
                <c:pt idx="37">
                  <c:v>43221</c:v>
                </c:pt>
                <c:pt idx="38">
                  <c:v>43252</c:v>
                </c:pt>
                <c:pt idx="39">
                  <c:v>43282</c:v>
                </c:pt>
                <c:pt idx="40">
                  <c:v>43313</c:v>
                </c:pt>
                <c:pt idx="41">
                  <c:v>43344</c:v>
                </c:pt>
                <c:pt idx="42">
                  <c:v>43374</c:v>
                </c:pt>
                <c:pt idx="43">
                  <c:v>43405</c:v>
                </c:pt>
                <c:pt idx="44">
                  <c:v>43435</c:v>
                </c:pt>
                <c:pt idx="45">
                  <c:v>43466</c:v>
                </c:pt>
                <c:pt idx="46">
                  <c:v>43497</c:v>
                </c:pt>
                <c:pt idx="47">
                  <c:v>43525</c:v>
                </c:pt>
                <c:pt idx="48">
                  <c:v>43556</c:v>
                </c:pt>
                <c:pt idx="49">
                  <c:v>43586</c:v>
                </c:pt>
                <c:pt idx="50">
                  <c:v>43617</c:v>
                </c:pt>
                <c:pt idx="51">
                  <c:v>43647</c:v>
                </c:pt>
                <c:pt idx="52">
                  <c:v>43678</c:v>
                </c:pt>
                <c:pt idx="53">
                  <c:v>43709</c:v>
                </c:pt>
                <c:pt idx="54">
                  <c:v>43739</c:v>
                </c:pt>
                <c:pt idx="55">
                  <c:v>43770</c:v>
                </c:pt>
                <c:pt idx="56">
                  <c:v>43800</c:v>
                </c:pt>
                <c:pt idx="57">
                  <c:v>43831</c:v>
                </c:pt>
                <c:pt idx="58">
                  <c:v>43862</c:v>
                </c:pt>
                <c:pt idx="59">
                  <c:v>43891</c:v>
                </c:pt>
                <c:pt idx="60">
                  <c:v>43922</c:v>
                </c:pt>
                <c:pt idx="61">
                  <c:v>43952</c:v>
                </c:pt>
                <c:pt idx="62">
                  <c:v>43983</c:v>
                </c:pt>
              </c:numCache>
            </c:numRef>
          </c:cat>
          <c:val>
            <c:numRef>
              <c:f>'Place codes revised '!$D$29:$BN$29</c:f>
              <c:numCache>
                <c:formatCode>General</c:formatCode>
                <c:ptCount val="63"/>
                <c:pt idx="0">
                  <c:v>413</c:v>
                </c:pt>
                <c:pt idx="1">
                  <c:v>417</c:v>
                </c:pt>
                <c:pt idx="2">
                  <c:v>426</c:v>
                </c:pt>
                <c:pt idx="3">
                  <c:v>433</c:v>
                </c:pt>
                <c:pt idx="4">
                  <c:v>421</c:v>
                </c:pt>
                <c:pt idx="5">
                  <c:v>421</c:v>
                </c:pt>
                <c:pt idx="6">
                  <c:v>427</c:v>
                </c:pt>
                <c:pt idx="7">
                  <c:v>419</c:v>
                </c:pt>
                <c:pt idx="8">
                  <c:v>421</c:v>
                </c:pt>
                <c:pt idx="9">
                  <c:v>423</c:v>
                </c:pt>
                <c:pt idx="10">
                  <c:v>429</c:v>
                </c:pt>
                <c:pt idx="11">
                  <c:v>429</c:v>
                </c:pt>
                <c:pt idx="12">
                  <c:v>435</c:v>
                </c:pt>
                <c:pt idx="13">
                  <c:v>432</c:v>
                </c:pt>
                <c:pt idx="14">
                  <c:v>437</c:v>
                </c:pt>
                <c:pt idx="15">
                  <c:v>445</c:v>
                </c:pt>
                <c:pt idx="16">
                  <c:v>445</c:v>
                </c:pt>
                <c:pt idx="17">
                  <c:v>446</c:v>
                </c:pt>
                <c:pt idx="18">
                  <c:v>443</c:v>
                </c:pt>
                <c:pt idx="19">
                  <c:v>459</c:v>
                </c:pt>
                <c:pt idx="20">
                  <c:v>479</c:v>
                </c:pt>
                <c:pt idx="21">
                  <c:v>487</c:v>
                </c:pt>
                <c:pt idx="22">
                  <c:v>486</c:v>
                </c:pt>
                <c:pt idx="23">
                  <c:v>509</c:v>
                </c:pt>
                <c:pt idx="24">
                  <c:v>513</c:v>
                </c:pt>
                <c:pt idx="25">
                  <c:v>515</c:v>
                </c:pt>
                <c:pt idx="26">
                  <c:v>530</c:v>
                </c:pt>
                <c:pt idx="27">
                  <c:v>537</c:v>
                </c:pt>
                <c:pt idx="28">
                  <c:v>547</c:v>
                </c:pt>
                <c:pt idx="29">
                  <c:v>552</c:v>
                </c:pt>
                <c:pt idx="30">
                  <c:v>572</c:v>
                </c:pt>
                <c:pt idx="31">
                  <c:v>583</c:v>
                </c:pt>
                <c:pt idx="32">
                  <c:v>585</c:v>
                </c:pt>
                <c:pt idx="33">
                  <c:v>584</c:v>
                </c:pt>
                <c:pt idx="34">
                  <c:v>608</c:v>
                </c:pt>
                <c:pt idx="35">
                  <c:v>612</c:v>
                </c:pt>
                <c:pt idx="36">
                  <c:v>625</c:v>
                </c:pt>
                <c:pt idx="37">
                  <c:v>632</c:v>
                </c:pt>
                <c:pt idx="38">
                  <c:v>637</c:v>
                </c:pt>
                <c:pt idx="39">
                  <c:v>636</c:v>
                </c:pt>
                <c:pt idx="40">
                  <c:v>635</c:v>
                </c:pt>
                <c:pt idx="41">
                  <c:v>634</c:v>
                </c:pt>
                <c:pt idx="42">
                  <c:v>643</c:v>
                </c:pt>
                <c:pt idx="43">
                  <c:v>653</c:v>
                </c:pt>
                <c:pt idx="44">
                  <c:v>648</c:v>
                </c:pt>
                <c:pt idx="45">
                  <c:v>659</c:v>
                </c:pt>
                <c:pt idx="46">
                  <c:v>653</c:v>
                </c:pt>
                <c:pt idx="47">
                  <c:v>653</c:v>
                </c:pt>
                <c:pt idx="48">
                  <c:v>670</c:v>
                </c:pt>
                <c:pt idx="49">
                  <c:v>685</c:v>
                </c:pt>
                <c:pt idx="50">
                  <c:v>687</c:v>
                </c:pt>
                <c:pt idx="51">
                  <c:v>696</c:v>
                </c:pt>
                <c:pt idx="52">
                  <c:v>710</c:v>
                </c:pt>
                <c:pt idx="53">
                  <c:v>710</c:v>
                </c:pt>
                <c:pt idx="54">
                  <c:v>713</c:v>
                </c:pt>
                <c:pt idx="55">
                  <c:v>707</c:v>
                </c:pt>
                <c:pt idx="56">
                  <c:v>703</c:v>
                </c:pt>
                <c:pt idx="57">
                  <c:v>699</c:v>
                </c:pt>
                <c:pt idx="58">
                  <c:v>706</c:v>
                </c:pt>
                <c:pt idx="59">
                  <c:v>703</c:v>
                </c:pt>
                <c:pt idx="60">
                  <c:v>708</c:v>
                </c:pt>
                <c:pt idx="61">
                  <c:v>717</c:v>
                </c:pt>
                <c:pt idx="62">
                  <c:v>715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645696"/>
        <c:axId val="186460416"/>
      </c:lineChart>
      <c:dateAx>
        <c:axId val="223645696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nextTo"/>
        <c:crossAx val="186460416"/>
        <c:crosses val="autoZero"/>
        <c:auto val="1"/>
        <c:lblOffset val="100"/>
        <c:baseTimeUnit val="months"/>
      </c:dateAx>
      <c:valAx>
        <c:axId val="1864604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223645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Residential Settings No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'Place codes revised '!$C$18</c:f>
              <c:strCache>
                <c:ptCount val="1"/>
                <c:pt idx="0">
                  <c:v>Homes and Hostels</c:v>
                </c:pt>
              </c:strCache>
            </c:strRef>
          </c:tx>
          <c:marker>
            <c:symbol val="none"/>
          </c:marker>
          <c:dLbls>
            <c:dLbl>
              <c:idx val="62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'Place codes revised '!$D$65:$BN$65</c:f>
              <c:numCache>
                <c:formatCode>mmm\-yy</c:formatCode>
                <c:ptCount val="63"/>
                <c:pt idx="0">
                  <c:v>42095</c:v>
                </c:pt>
                <c:pt idx="1">
                  <c:v>42125</c:v>
                </c:pt>
                <c:pt idx="2">
                  <c:v>42156</c:v>
                </c:pt>
                <c:pt idx="3">
                  <c:v>42186</c:v>
                </c:pt>
                <c:pt idx="4">
                  <c:v>42217</c:v>
                </c:pt>
                <c:pt idx="5">
                  <c:v>42248</c:v>
                </c:pt>
                <c:pt idx="6">
                  <c:v>42278</c:v>
                </c:pt>
                <c:pt idx="7">
                  <c:v>42309</c:v>
                </c:pt>
                <c:pt idx="8">
                  <c:v>42339</c:v>
                </c:pt>
                <c:pt idx="9">
                  <c:v>42370</c:v>
                </c:pt>
                <c:pt idx="10">
                  <c:v>42401</c:v>
                </c:pt>
                <c:pt idx="11">
                  <c:v>42430</c:v>
                </c:pt>
                <c:pt idx="12">
                  <c:v>42461</c:v>
                </c:pt>
                <c:pt idx="13">
                  <c:v>42491</c:v>
                </c:pt>
                <c:pt idx="14">
                  <c:v>42522</c:v>
                </c:pt>
                <c:pt idx="15">
                  <c:v>42552</c:v>
                </c:pt>
                <c:pt idx="16">
                  <c:v>42583</c:v>
                </c:pt>
                <c:pt idx="17">
                  <c:v>42614</c:v>
                </c:pt>
                <c:pt idx="18">
                  <c:v>42644</c:v>
                </c:pt>
                <c:pt idx="19">
                  <c:v>42675</c:v>
                </c:pt>
                <c:pt idx="20">
                  <c:v>42705</c:v>
                </c:pt>
                <c:pt idx="21">
                  <c:v>42736</c:v>
                </c:pt>
                <c:pt idx="22">
                  <c:v>42767</c:v>
                </c:pt>
                <c:pt idx="23">
                  <c:v>42795</c:v>
                </c:pt>
                <c:pt idx="24">
                  <c:v>42826</c:v>
                </c:pt>
                <c:pt idx="25">
                  <c:v>42856</c:v>
                </c:pt>
                <c:pt idx="26">
                  <c:v>42887</c:v>
                </c:pt>
                <c:pt idx="27">
                  <c:v>42917</c:v>
                </c:pt>
                <c:pt idx="28">
                  <c:v>42948</c:v>
                </c:pt>
                <c:pt idx="29">
                  <c:v>42979</c:v>
                </c:pt>
                <c:pt idx="30">
                  <c:v>43009</c:v>
                </c:pt>
                <c:pt idx="31">
                  <c:v>43040</c:v>
                </c:pt>
                <c:pt idx="32">
                  <c:v>43070</c:v>
                </c:pt>
                <c:pt idx="33">
                  <c:v>43101</c:v>
                </c:pt>
                <c:pt idx="34">
                  <c:v>43132</c:v>
                </c:pt>
                <c:pt idx="35">
                  <c:v>43160</c:v>
                </c:pt>
                <c:pt idx="36">
                  <c:v>43191</c:v>
                </c:pt>
                <c:pt idx="37">
                  <c:v>43221</c:v>
                </c:pt>
                <c:pt idx="38">
                  <c:v>43252</c:v>
                </c:pt>
                <c:pt idx="39">
                  <c:v>43282</c:v>
                </c:pt>
                <c:pt idx="40">
                  <c:v>43313</c:v>
                </c:pt>
                <c:pt idx="41">
                  <c:v>43344</c:v>
                </c:pt>
                <c:pt idx="42">
                  <c:v>43374</c:v>
                </c:pt>
                <c:pt idx="43">
                  <c:v>43405</c:v>
                </c:pt>
                <c:pt idx="44">
                  <c:v>43435</c:v>
                </c:pt>
                <c:pt idx="45">
                  <c:v>43466</c:v>
                </c:pt>
                <c:pt idx="46">
                  <c:v>43497</c:v>
                </c:pt>
                <c:pt idx="47">
                  <c:v>43525</c:v>
                </c:pt>
                <c:pt idx="48">
                  <c:v>43556</c:v>
                </c:pt>
                <c:pt idx="49">
                  <c:v>43586</c:v>
                </c:pt>
                <c:pt idx="50">
                  <c:v>43617</c:v>
                </c:pt>
                <c:pt idx="51">
                  <c:v>43647</c:v>
                </c:pt>
                <c:pt idx="52">
                  <c:v>43678</c:v>
                </c:pt>
                <c:pt idx="53">
                  <c:v>43709</c:v>
                </c:pt>
                <c:pt idx="54">
                  <c:v>43739</c:v>
                </c:pt>
                <c:pt idx="55">
                  <c:v>43770</c:v>
                </c:pt>
                <c:pt idx="56">
                  <c:v>43800</c:v>
                </c:pt>
                <c:pt idx="57">
                  <c:v>43831</c:v>
                </c:pt>
                <c:pt idx="58">
                  <c:v>43862</c:v>
                </c:pt>
                <c:pt idx="59">
                  <c:v>43891</c:v>
                </c:pt>
                <c:pt idx="60">
                  <c:v>43922</c:v>
                </c:pt>
                <c:pt idx="61">
                  <c:v>43952</c:v>
                </c:pt>
                <c:pt idx="62">
                  <c:v>43983</c:v>
                </c:pt>
              </c:numCache>
            </c:numRef>
          </c:cat>
          <c:val>
            <c:numRef>
              <c:f>'Place codes revised '!$D$18:$BN$18</c:f>
              <c:numCache>
                <c:formatCode>General</c:formatCode>
                <c:ptCount val="63"/>
                <c:pt idx="0">
                  <c:v>55</c:v>
                </c:pt>
                <c:pt idx="1">
                  <c:v>53</c:v>
                </c:pt>
                <c:pt idx="2">
                  <c:v>55</c:v>
                </c:pt>
                <c:pt idx="3">
                  <c:v>51</c:v>
                </c:pt>
                <c:pt idx="4">
                  <c:v>49</c:v>
                </c:pt>
                <c:pt idx="5">
                  <c:v>48</c:v>
                </c:pt>
                <c:pt idx="6">
                  <c:v>48</c:v>
                </c:pt>
                <c:pt idx="7">
                  <c:v>48</c:v>
                </c:pt>
                <c:pt idx="8">
                  <c:v>47</c:v>
                </c:pt>
                <c:pt idx="9">
                  <c:v>45</c:v>
                </c:pt>
                <c:pt idx="10">
                  <c:v>47</c:v>
                </c:pt>
                <c:pt idx="11">
                  <c:v>47</c:v>
                </c:pt>
                <c:pt idx="12">
                  <c:v>49</c:v>
                </c:pt>
                <c:pt idx="13">
                  <c:v>49</c:v>
                </c:pt>
                <c:pt idx="14">
                  <c:v>47</c:v>
                </c:pt>
                <c:pt idx="15">
                  <c:v>47</c:v>
                </c:pt>
                <c:pt idx="16">
                  <c:v>45</c:v>
                </c:pt>
                <c:pt idx="17">
                  <c:v>46</c:v>
                </c:pt>
                <c:pt idx="18">
                  <c:v>50</c:v>
                </c:pt>
                <c:pt idx="19">
                  <c:v>50</c:v>
                </c:pt>
                <c:pt idx="20">
                  <c:v>56</c:v>
                </c:pt>
                <c:pt idx="21">
                  <c:v>56</c:v>
                </c:pt>
                <c:pt idx="22">
                  <c:v>58</c:v>
                </c:pt>
                <c:pt idx="23">
                  <c:v>65</c:v>
                </c:pt>
                <c:pt idx="24">
                  <c:v>68</c:v>
                </c:pt>
                <c:pt idx="25">
                  <c:v>72</c:v>
                </c:pt>
                <c:pt idx="26">
                  <c:v>70</c:v>
                </c:pt>
                <c:pt idx="27">
                  <c:v>73</c:v>
                </c:pt>
                <c:pt idx="28">
                  <c:v>70</c:v>
                </c:pt>
                <c:pt idx="29">
                  <c:v>69</c:v>
                </c:pt>
                <c:pt idx="30">
                  <c:v>71</c:v>
                </c:pt>
                <c:pt idx="31">
                  <c:v>75</c:v>
                </c:pt>
                <c:pt idx="32">
                  <c:v>73</c:v>
                </c:pt>
                <c:pt idx="33">
                  <c:v>69</c:v>
                </c:pt>
                <c:pt idx="34">
                  <c:v>71</c:v>
                </c:pt>
                <c:pt idx="35">
                  <c:v>71</c:v>
                </c:pt>
                <c:pt idx="36">
                  <c:v>72</c:v>
                </c:pt>
                <c:pt idx="37">
                  <c:v>76</c:v>
                </c:pt>
                <c:pt idx="38">
                  <c:v>73</c:v>
                </c:pt>
                <c:pt idx="39">
                  <c:v>76</c:v>
                </c:pt>
                <c:pt idx="40">
                  <c:v>76</c:v>
                </c:pt>
                <c:pt idx="41">
                  <c:v>78</c:v>
                </c:pt>
                <c:pt idx="42">
                  <c:v>77</c:v>
                </c:pt>
                <c:pt idx="43">
                  <c:v>76</c:v>
                </c:pt>
                <c:pt idx="44">
                  <c:v>76</c:v>
                </c:pt>
                <c:pt idx="45">
                  <c:v>80</c:v>
                </c:pt>
                <c:pt idx="46">
                  <c:v>84</c:v>
                </c:pt>
                <c:pt idx="47">
                  <c:v>83</c:v>
                </c:pt>
                <c:pt idx="48">
                  <c:v>82</c:v>
                </c:pt>
                <c:pt idx="49">
                  <c:v>81</c:v>
                </c:pt>
                <c:pt idx="50">
                  <c:v>84</c:v>
                </c:pt>
                <c:pt idx="51">
                  <c:v>87</c:v>
                </c:pt>
                <c:pt idx="52">
                  <c:v>82</c:v>
                </c:pt>
                <c:pt idx="53">
                  <c:v>85</c:v>
                </c:pt>
                <c:pt idx="54">
                  <c:v>82</c:v>
                </c:pt>
                <c:pt idx="55">
                  <c:v>85</c:v>
                </c:pt>
                <c:pt idx="56">
                  <c:v>88</c:v>
                </c:pt>
                <c:pt idx="57">
                  <c:v>89</c:v>
                </c:pt>
                <c:pt idx="58">
                  <c:v>93</c:v>
                </c:pt>
                <c:pt idx="59">
                  <c:v>94</c:v>
                </c:pt>
                <c:pt idx="60">
                  <c:v>94</c:v>
                </c:pt>
                <c:pt idx="61">
                  <c:v>95</c:v>
                </c:pt>
                <c:pt idx="62">
                  <c:v>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648768"/>
        <c:axId val="186462720"/>
      </c:lineChart>
      <c:dateAx>
        <c:axId val="223648768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crossAx val="186462720"/>
        <c:crosses val="autoZero"/>
        <c:auto val="1"/>
        <c:lblOffset val="100"/>
        <c:baseTimeUnit val="months"/>
      </c:dateAx>
      <c:valAx>
        <c:axId val="186462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36487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AAD3-0507-483D-A5D1-331ED9532E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424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6DABD-8DEE-4D70-8369-867CCB783E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14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2398E-4876-4654-BD22-559841B8E2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912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54DEA-FC03-4570-BD5E-C0AD91980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24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2F570-4FEB-439C-AFC6-A5AE48DBF1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248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15888"/>
            <a:ext cx="63293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8E96E-1596-49F8-8677-882C9D13FC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498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441450"/>
            <a:ext cx="424497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1450"/>
            <a:ext cx="424497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DB849-3F60-422C-AF74-7FD699A03F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522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50825" y="1441450"/>
            <a:ext cx="864235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02B61-4486-4225-BFDC-9E267180EE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77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Service Area Responsibilities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0EAF4-1D94-484E-B28C-246C6EDCCDD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949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Current position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0EAF4-1D94-484E-B28C-246C6EDCCDD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13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Future activity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60EAF4-1D94-484E-B28C-246C6EDCCDD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916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701E4-DF9B-4EBC-ACC2-69BB3B8095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092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17A93-3041-4120-8F39-A17F623A81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56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441450"/>
            <a:ext cx="42449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1450"/>
            <a:ext cx="42449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F8947-4987-4477-96F2-FD7F411654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68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3397A-E188-4520-970F-AE4614DDDB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17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22213-2BD9-44D5-9A9A-F874A473AD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1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5888"/>
            <a:ext cx="8642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Service Area Responsibilities 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41450"/>
            <a:ext cx="86423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dirty="0" smtClean="0"/>
          </a:p>
        </p:txBody>
      </p:sp>
      <p:sp>
        <p:nvSpPr>
          <p:cNvPr id="1028" name="Line 10"/>
          <p:cNvSpPr>
            <a:spLocks noChangeShapeType="1"/>
          </p:cNvSpPr>
          <p:nvPr/>
        </p:nvSpPr>
        <p:spPr bwMode="auto">
          <a:xfrm>
            <a:off x="250825" y="1250950"/>
            <a:ext cx="8642350" cy="0"/>
          </a:xfrm>
          <a:prstGeom prst="line">
            <a:avLst/>
          </a:prstGeom>
          <a:noFill/>
          <a:ln w="28575">
            <a:solidFill>
              <a:srgbClr val="0082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9" name="Rectangle 11"/>
          <p:cNvSpPr>
            <a:spLocks noChangeArrowheads="1"/>
          </p:cNvSpPr>
          <p:nvPr/>
        </p:nvSpPr>
        <p:spPr bwMode="auto">
          <a:xfrm>
            <a:off x="4103688" y="6497638"/>
            <a:ext cx="900112" cy="360362"/>
          </a:xfrm>
          <a:prstGeom prst="rect">
            <a:avLst/>
          </a:prstGeom>
          <a:solidFill>
            <a:srgbClr val="00785C"/>
          </a:solidFill>
          <a:ln w="9525">
            <a:solidFill>
              <a:srgbClr val="00785C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92500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660EAF4-1D94-484E-B28C-246C6EDCCD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13" descr="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40463"/>
            <a:ext cx="264636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 descr="C:\Users\julie.speakman\AppData\Local\Microsoft\Windows\Temporary Internet Files\Content.Outlook\3DGN2WI6\Tameside and Glossop CCG û RGB Blue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5" b="21907"/>
          <a:stretch>
            <a:fillRect/>
          </a:stretch>
        </p:blipFill>
        <p:spPr bwMode="auto">
          <a:xfrm>
            <a:off x="6516688" y="6035675"/>
            <a:ext cx="25447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4" r:id="rId2"/>
    <p:sldLayoutId id="2147483675" r:id="rId3"/>
    <p:sldLayoutId id="2147483676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aseline="0">
          <a:solidFill>
            <a:srgbClr val="0093D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93D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93D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93D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93D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93D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93D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93D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93D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Nick.ellwood@tameside.gov.uk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Placing more children in family environments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Adrian Rocks </a:t>
            </a:r>
          </a:p>
          <a:p>
            <a:r>
              <a:rPr lang="en-GB" dirty="0" smtClean="0"/>
              <a:t>Head of Commissioning Children’s Services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CAAD3-0507-483D-A5D1-331ED9532E19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1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ask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We want to work with you to place our children in Tameside and close by. If you have carers who are being assessed, have a ‘vacancy alongside’, or will soon become available please let us know. </a:t>
            </a:r>
          </a:p>
          <a:p>
            <a:r>
              <a:rPr lang="en-GB" sz="2400" dirty="0" smtClean="0"/>
              <a:t>If you have plans to undertake focused recruitment in Tameside please let us know; we want the carers you recruit in our area to look after our children.</a:t>
            </a:r>
          </a:p>
          <a:p>
            <a:r>
              <a:rPr lang="en-GB" sz="2400" dirty="0" smtClean="0"/>
              <a:t>If you have carers / schemes who can take children who need addition support in Greater Manchester please let us know as we have children who are missing out on fostering</a:t>
            </a:r>
          </a:p>
          <a:p>
            <a:r>
              <a:rPr lang="en-GB" sz="2400" dirty="0" smtClean="0"/>
              <a:t>We would welcome partners who have ideas that could support internal recruitment, training and retention</a:t>
            </a: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701E4-DF9B-4EBC-ACC2-69BB3B8095E2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97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will be in touch after today to make individual contact about these programmes of work to explore your level of interest</a:t>
            </a:r>
          </a:p>
          <a:p>
            <a:r>
              <a:rPr lang="en-GB" dirty="0" smtClean="0"/>
              <a:t>Please see this as an open invite to get in touch though! </a:t>
            </a:r>
            <a:r>
              <a:rPr lang="en-GB" dirty="0" smtClean="0">
                <a:hlinkClick r:id="rId2"/>
              </a:rPr>
              <a:t>Nick.ellwood@tameside.gov.uk</a:t>
            </a:r>
            <a:r>
              <a:rPr lang="en-GB" dirty="0" smtClean="0"/>
              <a:t> </a:t>
            </a:r>
          </a:p>
          <a:p>
            <a:r>
              <a:rPr lang="en-GB" dirty="0" smtClean="0"/>
              <a:t>We welcome constructive criticism, if things are not going right in how we work together please tell 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701E4-DF9B-4EBC-ACC2-69BB3B8095E2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32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current challenge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Tameside has, over the last few years, made much greater use of residential to meet the needs of it’s looked after children.</a:t>
            </a:r>
          </a:p>
          <a:p>
            <a:r>
              <a:rPr lang="en-GB" dirty="0" smtClean="0"/>
              <a:t>Our number of residential placements looks more like a city’s; Nottingham, Sunderland, Leeds, Liverpool </a:t>
            </a:r>
          </a:p>
          <a:p>
            <a:r>
              <a:rPr lang="en-GB" dirty="0" smtClean="0"/>
              <a:t>Impact on access to staying put, opportunities to experience fostering</a:t>
            </a:r>
          </a:p>
          <a:p>
            <a:r>
              <a:rPr lang="en-GB" dirty="0" smtClean="0"/>
              <a:t>We have children who should be living in foster families but are not.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701E4-DF9B-4EBC-ACC2-69BB3B8095E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89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Background: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701E4-DF9B-4EBC-ACC2-69BB3B8095E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566365" cy="67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21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79512" y="5949280"/>
            <a:ext cx="3168352" cy="9087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701E4-DF9B-4EBC-ACC2-69BB3B8095E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1865362" cy="602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16882" y="1700808"/>
            <a:ext cx="6847606" cy="387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GB" sz="2000" kern="0" dirty="0" smtClean="0">
                <a:solidFill>
                  <a:srgbClr val="000000"/>
                </a:solidFill>
                <a:latin typeface="Arial"/>
              </a:rPr>
              <a:t>Placing more of the children we care for in fostering and adoption is a key priority for the council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GB" sz="2000" kern="0" dirty="0" smtClean="0">
                <a:solidFill>
                  <a:srgbClr val="000000"/>
                </a:solidFill>
                <a:latin typeface="Arial"/>
              </a:rPr>
              <a:t>Just as important is making these placements successful; we want to improve placement stability and reduce the impact of adverse experiences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GB" sz="2000" kern="0" dirty="0" smtClean="0">
                <a:solidFill>
                  <a:srgbClr val="000000"/>
                </a:solidFill>
                <a:latin typeface="Arial"/>
              </a:rPr>
              <a:t>We can’t increase the number of our children living with families alone, we need to work with other agencies to support that ambition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GB" sz="2000" kern="0" dirty="0" smtClean="0">
                <a:solidFill>
                  <a:srgbClr val="000000"/>
                </a:solidFill>
                <a:latin typeface="Arial"/>
              </a:rPr>
              <a:t>A key hope, as noted previously, that more of our children in families will also be in (or close to) Tameside </a:t>
            </a:r>
            <a:endParaRPr lang="en-GB" sz="2000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endParaRPr lang="en-GB" sz="2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1143000"/>
          </a:xfrm>
        </p:spPr>
        <p:txBody>
          <a:bodyPr/>
          <a:lstStyle/>
          <a:p>
            <a:pPr algn="ctr"/>
            <a:r>
              <a:rPr lang="en-GB" b="1" dirty="0" smtClean="0"/>
              <a:t>A key strategic focus: Increased levels of fostering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665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significant change in the number of children we care for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701E4-DF9B-4EBC-ACC2-69BB3B8095E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50825" y="1441450"/>
          <a:ext cx="86423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9898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701E4-DF9B-4EBC-ACC2-69BB3B8095E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536035"/>
              </p:ext>
            </p:extLst>
          </p:nvPr>
        </p:nvGraphicFramePr>
        <p:xfrm>
          <a:off x="250825" y="260648"/>
          <a:ext cx="8713663" cy="5706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29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internal focus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/>
              <a:t>Increase the number of foster carers approved by Tameside that meets the needs and demographics of our looked after children </a:t>
            </a:r>
            <a:r>
              <a:rPr lang="en-GB" dirty="0" smtClean="0"/>
              <a:t>population</a:t>
            </a:r>
            <a:endParaRPr lang="en-GB" dirty="0"/>
          </a:p>
          <a:p>
            <a:pPr algn="just"/>
            <a:r>
              <a:rPr lang="en-GB" dirty="0"/>
              <a:t>Increase the number of children with more complex needs placed with Tameside approved Foster </a:t>
            </a:r>
            <a:r>
              <a:rPr lang="en-GB" dirty="0" smtClean="0"/>
              <a:t>Carers</a:t>
            </a:r>
          </a:p>
          <a:p>
            <a:pPr algn="just"/>
            <a:r>
              <a:rPr lang="en-GB" dirty="0" smtClean="0"/>
              <a:t>Improving our offer to our carers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701E4-DF9B-4EBC-ACC2-69BB3B8095E2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1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external focus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Independent Fostering Agencies will continue to be an important part of ensuring our children can experience fostering</a:t>
            </a:r>
          </a:p>
          <a:p>
            <a:r>
              <a:rPr lang="en-GB" sz="2000" dirty="0" smtClean="0"/>
              <a:t>Will particularly need help for children who are coming out of residential settings, this will include some younger children</a:t>
            </a:r>
          </a:p>
          <a:p>
            <a:r>
              <a:rPr lang="en-GB" sz="2000" dirty="0" smtClean="0"/>
              <a:t>We will have a continued need for fostering for adolescents in particular but not exclusively</a:t>
            </a:r>
          </a:p>
          <a:p>
            <a:r>
              <a:rPr lang="en-GB" sz="2000" dirty="0" smtClean="0"/>
              <a:t>There remains too few foster carers in Tameside and GM which is resulting in children missing out on living in foster families</a:t>
            </a:r>
          </a:p>
          <a:p>
            <a:r>
              <a:rPr lang="en-GB" sz="2000" dirty="0" smtClean="0"/>
              <a:t>Investment and work on brokerage and commissioning but recognise need to improve our working relationships with </a:t>
            </a:r>
            <a:r>
              <a:rPr lang="en-GB" sz="2000" dirty="0" err="1" smtClean="0"/>
              <a:t>IFAs</a:t>
            </a:r>
            <a:r>
              <a:rPr lang="en-GB" sz="2000" dirty="0" smtClean="0"/>
              <a:t>; </a:t>
            </a:r>
          </a:p>
          <a:p>
            <a:r>
              <a:rPr lang="en-GB" sz="2000" dirty="0" smtClean="0"/>
              <a:t>We know this is long term, partnership work, that’s not a ‘initiative’ but a cultural change. The proof has to be in the pudding.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701E4-DF9B-4EBC-ACC2-69BB3B8095E2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6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Down is crucial for 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With 95 residential placements currently and 5 children aged 10 or under in children’s homes we need to be much better at supporting our children to live with families.</a:t>
            </a:r>
          </a:p>
          <a:p>
            <a:r>
              <a:rPr lang="en-GB" sz="2000" dirty="0" smtClean="0"/>
              <a:t>We have done deep dives on all our children 10 and have, are moving on to our children ‘rising 18’ and others</a:t>
            </a:r>
          </a:p>
          <a:p>
            <a:r>
              <a:rPr lang="en-GB" sz="2000" dirty="0" smtClean="0"/>
              <a:t>We are developing child centred plans: our forward plans have timelines which run as far as summer 2021 and beyond</a:t>
            </a:r>
          </a:p>
          <a:p>
            <a:r>
              <a:rPr lang="en-GB" sz="2000" dirty="0" smtClean="0"/>
              <a:t>Focus remains making sure our children have the opportunity for a successful fostering placements or other family environments when it’s appropriate</a:t>
            </a:r>
          </a:p>
          <a:p>
            <a:r>
              <a:rPr lang="en-GB" sz="2000" dirty="0" smtClean="0"/>
              <a:t>Working with the ‘Enhanced fostering lot’ on FPS but will have more demand than this can take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701E4-DF9B-4EBC-ACC2-69BB3B8095E2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8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orporate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_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porate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130</TotalTime>
  <Words>688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Theme1</vt:lpstr>
      <vt:lpstr>Placing more children in family environments</vt:lpstr>
      <vt:lpstr>The current challenge</vt:lpstr>
      <vt:lpstr>Background: </vt:lpstr>
      <vt:lpstr>A key strategic focus: Increased levels of fostering</vt:lpstr>
      <vt:lpstr>A significant change in the number of children we care for</vt:lpstr>
      <vt:lpstr>PowerPoint Presentation</vt:lpstr>
      <vt:lpstr>An internal focus</vt:lpstr>
      <vt:lpstr>An external focus</vt:lpstr>
      <vt:lpstr>Step Down is crucial for us</vt:lpstr>
      <vt:lpstr>Our ask </vt:lpstr>
      <vt:lpstr>Next steps </vt:lpstr>
    </vt:vector>
  </TitlesOfParts>
  <Company>Tameside 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more Children in Family environments</dc:title>
  <dc:creator>Nick Ellwood</dc:creator>
  <cp:lastModifiedBy>Nick Ellwood</cp:lastModifiedBy>
  <cp:revision>15</cp:revision>
  <dcterms:created xsi:type="dcterms:W3CDTF">2020-07-14T13:09:05Z</dcterms:created>
  <dcterms:modified xsi:type="dcterms:W3CDTF">2020-07-20T09:51:59Z</dcterms:modified>
</cp:coreProperties>
</file>