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62" r:id="rId6"/>
    <p:sldId id="258" r:id="rId7"/>
    <p:sldId id="260" r:id="rId8"/>
    <p:sldId id="263" r:id="rId9"/>
    <p:sldId id="264" r:id="rId10"/>
    <p:sldId id="266" r:id="rId11"/>
    <p:sldId id="271" r:id="rId12"/>
    <p:sldId id="267" r:id="rId13"/>
    <p:sldId id="265" r:id="rId14"/>
    <p:sldId id="269" r:id="rId15"/>
    <p:sldId id="268" r:id="rId16"/>
    <p:sldId id="270" r:id="rId17"/>
    <p:sldId id="272" r:id="rId18"/>
    <p:sldId id="273" r:id="rId19"/>
    <p:sldId id="275" r:id="rId20"/>
    <p:sldId id="274" r:id="rId21"/>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5" d="100"/>
          <a:sy n="75" d="100"/>
        </p:scale>
        <p:origin x="1260" y="-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12"/>
          <p:cNvSpPr>
            <a:spLocks noGrp="1" noChangeArrowheads="1"/>
          </p:cNvSpPr>
          <p:nvPr>
            <p:ph type="sldNum" sz="quarter" idx="10"/>
          </p:nvPr>
        </p:nvSpPr>
        <p:spPr>
          <a:ln/>
        </p:spPr>
        <p:txBody>
          <a:bodyPr/>
          <a:lstStyle>
            <a:lvl1pPr>
              <a:defRPr/>
            </a:lvl1pPr>
          </a:lstStyle>
          <a:p>
            <a:pPr>
              <a:defRPr/>
            </a:pPr>
            <a:fld id="{BCBCAAD3-0507-483D-A5D1-331ED9532E19}" type="slidenum">
              <a:rPr lang="en-GB"/>
              <a:pPr>
                <a:defRPr/>
              </a:pPr>
              <a:t>‹#›</a:t>
            </a:fld>
            <a:endParaRPr lang="en-GB"/>
          </a:p>
        </p:txBody>
      </p:sp>
    </p:spTree>
    <p:extLst>
      <p:ext uri="{BB962C8B-B14F-4D97-AF65-F5344CB8AC3E}">
        <p14:creationId xmlns:p14="http://schemas.microsoft.com/office/powerpoint/2010/main" val="2401424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sldNum" sz="quarter" idx="10"/>
          </p:nvPr>
        </p:nvSpPr>
        <p:spPr>
          <a:ln/>
        </p:spPr>
        <p:txBody>
          <a:bodyPr/>
          <a:lstStyle>
            <a:lvl1pPr>
              <a:defRPr/>
            </a:lvl1pPr>
          </a:lstStyle>
          <a:p>
            <a:pPr>
              <a:defRPr/>
            </a:pPr>
            <a:fld id="{8AE6DABD-8DEE-4D70-8369-867CCB783E3A}" type="slidenum">
              <a:rPr lang="en-GB"/>
              <a:pPr>
                <a:defRPr/>
              </a:pPr>
              <a:t>‹#›</a:t>
            </a:fld>
            <a:endParaRPr lang="en-GB"/>
          </a:p>
        </p:txBody>
      </p:sp>
    </p:spTree>
    <p:extLst>
      <p:ext uri="{BB962C8B-B14F-4D97-AF65-F5344CB8AC3E}">
        <p14:creationId xmlns:p14="http://schemas.microsoft.com/office/powerpoint/2010/main" val="235514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Rectangle 12"/>
          <p:cNvSpPr>
            <a:spLocks noGrp="1" noChangeArrowheads="1"/>
          </p:cNvSpPr>
          <p:nvPr>
            <p:ph type="sldNum" sz="quarter" idx="10"/>
          </p:nvPr>
        </p:nvSpPr>
        <p:spPr>
          <a:ln/>
        </p:spPr>
        <p:txBody>
          <a:bodyPr/>
          <a:lstStyle>
            <a:lvl1pPr>
              <a:defRPr/>
            </a:lvl1pPr>
          </a:lstStyle>
          <a:p>
            <a:pPr>
              <a:defRPr/>
            </a:pPr>
            <a:fld id="{0662398E-4876-4654-BD22-559841B8E2E8}" type="slidenum">
              <a:rPr lang="en-GB"/>
              <a:pPr>
                <a:defRPr/>
              </a:pPr>
              <a:t>‹#›</a:t>
            </a:fld>
            <a:endParaRPr lang="en-GB"/>
          </a:p>
        </p:txBody>
      </p:sp>
    </p:spTree>
    <p:extLst>
      <p:ext uri="{BB962C8B-B14F-4D97-AF65-F5344CB8AC3E}">
        <p14:creationId xmlns:p14="http://schemas.microsoft.com/office/powerpoint/2010/main" val="6179128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Rectangle 12"/>
          <p:cNvSpPr>
            <a:spLocks noGrp="1" noChangeArrowheads="1"/>
          </p:cNvSpPr>
          <p:nvPr>
            <p:ph type="sldNum" sz="quarter" idx="10"/>
          </p:nvPr>
        </p:nvSpPr>
        <p:spPr>
          <a:ln/>
        </p:spPr>
        <p:txBody>
          <a:bodyPr/>
          <a:lstStyle>
            <a:lvl1pPr>
              <a:defRPr/>
            </a:lvl1pPr>
          </a:lstStyle>
          <a:p>
            <a:pPr>
              <a:defRPr/>
            </a:pPr>
            <a:fld id="{3C454DEA-FC03-4570-BD5E-C0AD919808D3}" type="slidenum">
              <a:rPr lang="en-GB"/>
              <a:pPr>
                <a:defRPr/>
              </a:pPr>
              <a:t>‹#›</a:t>
            </a:fld>
            <a:endParaRPr lang="en-GB"/>
          </a:p>
        </p:txBody>
      </p:sp>
    </p:spTree>
    <p:extLst>
      <p:ext uri="{BB962C8B-B14F-4D97-AF65-F5344CB8AC3E}">
        <p14:creationId xmlns:p14="http://schemas.microsoft.com/office/powerpoint/2010/main" val="2120245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2"/>
          <p:cNvSpPr>
            <a:spLocks noGrp="1" noChangeArrowheads="1"/>
          </p:cNvSpPr>
          <p:nvPr>
            <p:ph type="sldNum" sz="quarter" idx="10"/>
          </p:nvPr>
        </p:nvSpPr>
        <p:spPr>
          <a:ln/>
        </p:spPr>
        <p:txBody>
          <a:bodyPr/>
          <a:lstStyle>
            <a:lvl1pPr>
              <a:defRPr/>
            </a:lvl1pPr>
          </a:lstStyle>
          <a:p>
            <a:pPr>
              <a:defRPr/>
            </a:pPr>
            <a:fld id="{D292F570-4FEB-439C-AFC6-A5AE48DBF146}" type="slidenum">
              <a:rPr lang="en-GB"/>
              <a:pPr>
                <a:defRPr/>
              </a:pPr>
              <a:t>‹#›</a:t>
            </a:fld>
            <a:endParaRPr lang="en-GB"/>
          </a:p>
        </p:txBody>
      </p:sp>
    </p:spTree>
    <p:extLst>
      <p:ext uri="{BB962C8B-B14F-4D97-AF65-F5344CB8AC3E}">
        <p14:creationId xmlns:p14="http://schemas.microsoft.com/office/powerpoint/2010/main" val="30702487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2588" y="115888"/>
            <a:ext cx="2160587"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0825" y="115888"/>
            <a:ext cx="6329363"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2"/>
          <p:cNvSpPr>
            <a:spLocks noGrp="1" noChangeArrowheads="1"/>
          </p:cNvSpPr>
          <p:nvPr>
            <p:ph type="sldNum" sz="quarter" idx="10"/>
          </p:nvPr>
        </p:nvSpPr>
        <p:spPr>
          <a:ln/>
        </p:spPr>
        <p:txBody>
          <a:bodyPr/>
          <a:lstStyle>
            <a:lvl1pPr>
              <a:defRPr/>
            </a:lvl1pPr>
          </a:lstStyle>
          <a:p>
            <a:pPr>
              <a:defRPr/>
            </a:pPr>
            <a:fld id="{E7E8E96E-1596-49F8-8677-882C9D13FC60}" type="slidenum">
              <a:rPr lang="en-GB"/>
              <a:pPr>
                <a:defRPr/>
              </a:pPr>
              <a:t>‹#›</a:t>
            </a:fld>
            <a:endParaRPr lang="en-GB"/>
          </a:p>
        </p:txBody>
      </p:sp>
    </p:spTree>
    <p:extLst>
      <p:ext uri="{BB962C8B-B14F-4D97-AF65-F5344CB8AC3E}">
        <p14:creationId xmlns:p14="http://schemas.microsoft.com/office/powerpoint/2010/main" val="9474984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15888"/>
            <a:ext cx="864235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250825" y="1441450"/>
            <a:ext cx="4244975"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441450"/>
            <a:ext cx="4244975"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2"/>
          <p:cNvSpPr>
            <a:spLocks noGrp="1" noChangeArrowheads="1"/>
          </p:cNvSpPr>
          <p:nvPr>
            <p:ph type="sldNum" sz="quarter" idx="10"/>
          </p:nvPr>
        </p:nvSpPr>
        <p:spPr>
          <a:ln/>
        </p:spPr>
        <p:txBody>
          <a:bodyPr/>
          <a:lstStyle>
            <a:lvl1pPr>
              <a:defRPr/>
            </a:lvl1pPr>
          </a:lstStyle>
          <a:p>
            <a:pPr>
              <a:defRPr/>
            </a:pPr>
            <a:fld id="{FC1DB849-3F60-422C-AF74-7FD699A03FB3}" type="slidenum">
              <a:rPr lang="en-GB"/>
              <a:pPr>
                <a:defRPr/>
              </a:pPr>
              <a:t>‹#›</a:t>
            </a:fld>
            <a:endParaRPr lang="en-GB"/>
          </a:p>
        </p:txBody>
      </p:sp>
    </p:spTree>
    <p:extLst>
      <p:ext uri="{BB962C8B-B14F-4D97-AF65-F5344CB8AC3E}">
        <p14:creationId xmlns:p14="http://schemas.microsoft.com/office/powerpoint/2010/main" val="41915222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50825" y="115888"/>
            <a:ext cx="864235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250825" y="1441450"/>
            <a:ext cx="8642350" cy="4525963"/>
          </a:xfrm>
        </p:spPr>
        <p:txBody>
          <a:bodyPr/>
          <a:lstStyle/>
          <a:p>
            <a:pPr lvl="0"/>
            <a:r>
              <a:rPr lang="en-US" noProof="0" smtClean="0"/>
              <a:t>Click icon to add chart</a:t>
            </a:r>
            <a:endParaRPr lang="en-GB" noProof="0" smtClean="0"/>
          </a:p>
        </p:txBody>
      </p:sp>
      <p:sp>
        <p:nvSpPr>
          <p:cNvPr id="4" name="Rectangle 12"/>
          <p:cNvSpPr>
            <a:spLocks noGrp="1" noChangeArrowheads="1"/>
          </p:cNvSpPr>
          <p:nvPr>
            <p:ph type="sldNum" sz="quarter" idx="10"/>
          </p:nvPr>
        </p:nvSpPr>
        <p:spPr>
          <a:ln/>
        </p:spPr>
        <p:txBody>
          <a:bodyPr/>
          <a:lstStyle>
            <a:lvl1pPr>
              <a:defRPr/>
            </a:lvl1pPr>
          </a:lstStyle>
          <a:p>
            <a:pPr>
              <a:defRPr/>
            </a:pPr>
            <a:fld id="{A0A02B61-4486-4225-BFDC-9E267180EE66}" type="slidenum">
              <a:rPr lang="en-GB"/>
              <a:pPr>
                <a:defRPr/>
              </a:pPr>
              <a:t>‹#›</a:t>
            </a:fld>
            <a:endParaRPr lang="en-GB"/>
          </a:p>
        </p:txBody>
      </p:sp>
    </p:spTree>
    <p:extLst>
      <p:ext uri="{BB962C8B-B14F-4D97-AF65-F5344CB8AC3E}">
        <p14:creationId xmlns:p14="http://schemas.microsoft.com/office/powerpoint/2010/main" val="23437785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Text, and Content">
    <p:spTree>
      <p:nvGrpSpPr>
        <p:cNvPr id="1" name=""/>
        <p:cNvGrpSpPr/>
        <p:nvPr/>
      </p:nvGrpSpPr>
      <p:grpSpPr>
        <a:xfrm>
          <a:off x="0" y="0"/>
          <a:ext cx="0" cy="0"/>
          <a:chOff x="0" y="0"/>
          <a:chExt cx="0" cy="0"/>
        </a:xfrm>
      </p:grpSpPr>
      <p:sp>
        <p:nvSpPr>
          <p:cNvPr id="3" name="Flowchart: Alternate Process 2">
            <a:extLst>
              <a:ext uri="{FF2B5EF4-FFF2-40B4-BE49-F238E27FC236}">
                <a16:creationId xmlns:a16="http://schemas.microsoft.com/office/drawing/2014/main" id="{5400CF0E-BF3C-4C53-8EEC-FDBEED29312D}"/>
              </a:ext>
            </a:extLst>
          </p:cNvPr>
          <p:cNvSpPr/>
          <p:nvPr userDrawn="1"/>
        </p:nvSpPr>
        <p:spPr>
          <a:xfrm>
            <a:off x="689373" y="1663701"/>
            <a:ext cx="3888581" cy="4119563"/>
          </a:xfrm>
          <a:prstGeom prst="flowChartAlternateProcess">
            <a:avLst/>
          </a:prstGeom>
          <a:solidFill>
            <a:srgbClr val="4472C4">
              <a:lumMod val="20000"/>
              <a:lumOff val="80000"/>
            </a:srgbClr>
          </a:solidFill>
          <a:ln w="12700" cap="flat" cmpd="sng" algn="ctr">
            <a:solidFill>
              <a:srgbClr val="4472C4">
                <a:shade val="50000"/>
              </a:srgbClr>
            </a:solidFill>
            <a:prstDash val="solid"/>
            <a:miter lim="800000"/>
          </a:ln>
          <a:effectLst/>
        </p:spPr>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fontAlgn="auto">
              <a:spcBef>
                <a:spcPts val="0"/>
              </a:spcBef>
              <a:spcAft>
                <a:spcPts val="0"/>
              </a:spcAft>
              <a:defRPr/>
            </a:pPr>
            <a:r>
              <a:rPr lang="en-GB" sz="2100" dirty="0" smtClean="0">
                <a:solidFill>
                  <a:sysClr val="windowText" lastClr="000000"/>
                </a:solidFill>
                <a:latin typeface="Calibri" panose="020F0502020204030204"/>
              </a:rPr>
              <a:t>Where we are now</a:t>
            </a:r>
          </a:p>
          <a:p>
            <a:pPr fontAlgn="auto">
              <a:spcBef>
                <a:spcPts val="0"/>
              </a:spcBef>
              <a:spcAft>
                <a:spcPts val="0"/>
              </a:spcAft>
              <a:defRPr/>
            </a:pPr>
            <a:endParaRPr lang="en-GB" sz="1800" dirty="0">
              <a:solidFill>
                <a:sysClr val="windowText" lastClr="000000"/>
              </a:solidFill>
              <a:latin typeface="Calibri" panose="020F0502020204030204"/>
            </a:endParaRPr>
          </a:p>
          <a:p>
            <a:pPr marL="257175" indent="-257175" fontAlgn="auto">
              <a:spcBef>
                <a:spcPts val="0"/>
              </a:spcBef>
              <a:spcAft>
                <a:spcPts val="0"/>
              </a:spcAft>
              <a:buFont typeface="Arial" panose="020B0604020202020204" pitchFamily="34" charset="0"/>
              <a:buChar char="•"/>
              <a:defRPr/>
            </a:pPr>
            <a:r>
              <a:rPr lang="en-GB" sz="1800" dirty="0" smtClean="0">
                <a:solidFill>
                  <a:sysClr val="windowText" lastClr="000000"/>
                </a:solidFill>
                <a:latin typeface="Calibri" panose="020F0502020204030204"/>
              </a:rPr>
              <a:t>Increase in searches</a:t>
            </a:r>
          </a:p>
          <a:p>
            <a:pPr marL="257175" indent="-257175" fontAlgn="auto">
              <a:spcBef>
                <a:spcPts val="0"/>
              </a:spcBef>
              <a:spcAft>
                <a:spcPts val="0"/>
              </a:spcAft>
              <a:buFont typeface="Arial" panose="020B0604020202020204" pitchFamily="34" charset="0"/>
              <a:buChar char="•"/>
              <a:defRPr/>
            </a:pPr>
            <a:r>
              <a:rPr lang="en-GB" sz="1800" dirty="0" smtClean="0">
                <a:solidFill>
                  <a:sysClr val="windowText" lastClr="000000"/>
                </a:solidFill>
                <a:latin typeface="Calibri" panose="020F0502020204030204"/>
              </a:rPr>
              <a:t>More complex behaviours</a:t>
            </a:r>
          </a:p>
          <a:p>
            <a:pPr marL="257175" indent="-257175" fontAlgn="auto">
              <a:spcBef>
                <a:spcPts val="0"/>
              </a:spcBef>
              <a:spcAft>
                <a:spcPts val="0"/>
              </a:spcAft>
              <a:buFont typeface="Arial" panose="020B0604020202020204" pitchFamily="34" charset="0"/>
              <a:buChar char="•"/>
              <a:defRPr/>
            </a:pPr>
            <a:r>
              <a:rPr lang="en-GB" sz="1800" dirty="0" smtClean="0">
                <a:solidFill>
                  <a:sysClr val="windowText" lastClr="000000"/>
                </a:solidFill>
                <a:latin typeface="Calibri" panose="020F0502020204030204"/>
              </a:rPr>
              <a:t>Age profiles  </a:t>
            </a:r>
          </a:p>
          <a:p>
            <a:pPr fontAlgn="auto">
              <a:spcBef>
                <a:spcPts val="0"/>
              </a:spcBef>
              <a:spcAft>
                <a:spcPts val="0"/>
              </a:spcAft>
              <a:defRPr/>
            </a:pPr>
            <a:endParaRPr lang="en-GB" sz="1800" dirty="0">
              <a:solidFill>
                <a:sysClr val="window" lastClr="FFFFFF"/>
              </a:solidFill>
              <a:latin typeface="Calibri" panose="020F0502020204030204"/>
            </a:endParaRPr>
          </a:p>
          <a:p>
            <a:pPr marL="42863" fontAlgn="auto">
              <a:lnSpc>
                <a:spcPct val="107000"/>
              </a:lnSpc>
              <a:spcBef>
                <a:spcPts val="0"/>
              </a:spcBef>
              <a:spcAft>
                <a:spcPts val="600"/>
              </a:spcAft>
              <a:defRPr/>
            </a:pPr>
            <a:endParaRPr lang="en-GB" sz="600" dirty="0">
              <a:solidFill>
                <a:sysClr val="windowText" lastClr="000000"/>
              </a:solidFill>
              <a:latin typeface="Calibri Light" panose="020F0302020204030204"/>
            </a:endParaRPr>
          </a:p>
        </p:txBody>
      </p:sp>
      <p:sp>
        <p:nvSpPr>
          <p:cNvPr id="4" name="Flowchart: Alternate Process 3">
            <a:extLst>
              <a:ext uri="{FF2B5EF4-FFF2-40B4-BE49-F238E27FC236}">
                <a16:creationId xmlns:a16="http://schemas.microsoft.com/office/drawing/2014/main" id="{5400CF0E-BF3C-4C53-8EEC-FDBEED29312D}"/>
              </a:ext>
            </a:extLst>
          </p:cNvPr>
          <p:cNvSpPr/>
          <p:nvPr userDrawn="1"/>
        </p:nvSpPr>
        <p:spPr>
          <a:xfrm>
            <a:off x="5004197" y="1717675"/>
            <a:ext cx="3861197" cy="4121150"/>
          </a:xfrm>
          <a:prstGeom prst="flowChartAlternateProcess">
            <a:avLst/>
          </a:prstGeom>
          <a:solidFill>
            <a:srgbClr val="4472C4">
              <a:lumMod val="20000"/>
              <a:lumOff val="80000"/>
            </a:srgbClr>
          </a:solidFill>
          <a:ln w="12700" cap="flat" cmpd="sng" algn="ctr">
            <a:solidFill>
              <a:srgbClr val="4472C4">
                <a:shade val="50000"/>
              </a:srgbClr>
            </a:solidFill>
            <a:prstDash val="solid"/>
            <a:miter lim="800000"/>
          </a:ln>
          <a:effectLst/>
        </p:spPr>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fontAlgn="auto">
              <a:spcBef>
                <a:spcPts val="0"/>
              </a:spcBef>
              <a:spcAft>
                <a:spcPts val="0"/>
              </a:spcAft>
              <a:defRPr/>
            </a:pPr>
            <a:endParaRPr lang="en-GB" sz="1500" dirty="0">
              <a:solidFill>
                <a:sysClr val="windowText" lastClr="000000"/>
              </a:solidFill>
              <a:latin typeface="Calibri Light" panose="020F0302020204030204"/>
            </a:endParaRPr>
          </a:p>
          <a:p>
            <a:pPr fontAlgn="auto">
              <a:spcBef>
                <a:spcPts val="0"/>
              </a:spcBef>
              <a:spcAft>
                <a:spcPts val="0"/>
              </a:spcAft>
              <a:defRPr/>
            </a:pPr>
            <a:endParaRPr lang="en-GB" sz="750" dirty="0">
              <a:solidFill>
                <a:sysClr val="windowText" lastClr="000000"/>
              </a:solidFill>
              <a:latin typeface="Calibri Light" panose="020F0302020204030204"/>
            </a:endParaRPr>
          </a:p>
          <a:p>
            <a:pPr fontAlgn="auto">
              <a:spcBef>
                <a:spcPts val="0"/>
              </a:spcBef>
              <a:spcAft>
                <a:spcPts val="0"/>
              </a:spcAft>
              <a:defRPr/>
            </a:pPr>
            <a:r>
              <a:rPr lang="en-GB" sz="2100" dirty="0" smtClean="0">
                <a:solidFill>
                  <a:sysClr val="windowText" lastClr="000000"/>
                </a:solidFill>
                <a:latin typeface="Calibri" panose="020F0502020204030204"/>
              </a:rPr>
              <a:t>Moving forward</a:t>
            </a:r>
            <a:endParaRPr lang="en-GB" sz="2100" dirty="0">
              <a:solidFill>
                <a:sysClr val="windowText" lastClr="000000"/>
              </a:solidFill>
              <a:latin typeface="Calibri" panose="020F0502020204030204"/>
            </a:endParaRPr>
          </a:p>
          <a:p>
            <a:pPr fontAlgn="auto">
              <a:spcBef>
                <a:spcPts val="0"/>
              </a:spcBef>
              <a:spcAft>
                <a:spcPts val="0"/>
              </a:spcAft>
              <a:defRPr/>
            </a:pPr>
            <a:endParaRPr lang="en-GB" sz="1800" dirty="0" smtClean="0">
              <a:solidFill>
                <a:sysClr val="windowText" lastClr="000000"/>
              </a:solidFill>
              <a:latin typeface="Calibri" panose="020F0502020204030204"/>
            </a:endParaRPr>
          </a:p>
          <a:p>
            <a:pPr fontAlgn="auto">
              <a:spcBef>
                <a:spcPts val="0"/>
              </a:spcBef>
              <a:spcAft>
                <a:spcPts val="0"/>
              </a:spcAft>
              <a:defRPr/>
            </a:pPr>
            <a:r>
              <a:rPr lang="en-GB" sz="1800" dirty="0" smtClean="0">
                <a:solidFill>
                  <a:sysClr val="windowText" lastClr="000000"/>
                </a:solidFill>
                <a:latin typeface="Calibri" panose="020F0502020204030204"/>
              </a:rPr>
              <a:t>Identify need and demand</a:t>
            </a:r>
          </a:p>
          <a:p>
            <a:pPr fontAlgn="auto">
              <a:spcBef>
                <a:spcPts val="0"/>
              </a:spcBef>
              <a:spcAft>
                <a:spcPts val="0"/>
              </a:spcAft>
              <a:defRPr/>
            </a:pPr>
            <a:r>
              <a:rPr lang="en-GB" sz="1800" dirty="0" smtClean="0">
                <a:solidFill>
                  <a:sysClr val="windowText" lastClr="000000"/>
                </a:solidFill>
                <a:latin typeface="Calibri" panose="020F0502020204030204"/>
              </a:rPr>
              <a:t>Better quality information</a:t>
            </a:r>
          </a:p>
          <a:p>
            <a:pPr fontAlgn="auto">
              <a:spcBef>
                <a:spcPts val="0"/>
              </a:spcBef>
              <a:spcAft>
                <a:spcPts val="0"/>
              </a:spcAft>
              <a:defRPr/>
            </a:pPr>
            <a:r>
              <a:rPr lang="en-GB" sz="1800" dirty="0" smtClean="0">
                <a:solidFill>
                  <a:sysClr val="windowText" lastClr="000000"/>
                </a:solidFill>
                <a:latin typeface="Calibri" panose="020F0502020204030204"/>
              </a:rPr>
              <a:t>Greater </a:t>
            </a:r>
            <a:r>
              <a:rPr lang="en-GB" sz="1800" dirty="0">
                <a:solidFill>
                  <a:sysClr val="windowText" lastClr="000000"/>
                </a:solidFill>
                <a:latin typeface="Calibri" panose="020F0502020204030204"/>
              </a:rPr>
              <a:t>outcomes</a:t>
            </a:r>
          </a:p>
          <a:p>
            <a:pPr fontAlgn="auto">
              <a:spcBef>
                <a:spcPts val="0"/>
              </a:spcBef>
              <a:spcAft>
                <a:spcPts val="0"/>
              </a:spcAft>
              <a:defRPr/>
            </a:pPr>
            <a:r>
              <a:rPr lang="en-GB" sz="1800" dirty="0" smtClean="0">
                <a:solidFill>
                  <a:sysClr val="windowText" lastClr="000000"/>
                </a:solidFill>
                <a:latin typeface="Calibri" panose="020F0502020204030204"/>
              </a:rPr>
              <a:t>Promoting </a:t>
            </a:r>
            <a:r>
              <a:rPr lang="en-GB" sz="1800" dirty="0">
                <a:solidFill>
                  <a:sysClr val="windowText" lastClr="000000"/>
                </a:solidFill>
                <a:latin typeface="Calibri" panose="020F0502020204030204"/>
              </a:rPr>
              <a:t>independence</a:t>
            </a:r>
          </a:p>
          <a:p>
            <a:pPr fontAlgn="auto">
              <a:spcBef>
                <a:spcPts val="0"/>
              </a:spcBef>
              <a:spcAft>
                <a:spcPts val="0"/>
              </a:spcAft>
              <a:defRPr/>
            </a:pPr>
            <a:r>
              <a:rPr lang="en-GB" sz="1800" dirty="0" smtClean="0">
                <a:solidFill>
                  <a:sysClr val="windowText" lastClr="000000"/>
                </a:solidFill>
                <a:latin typeface="Calibri" panose="020F0502020204030204"/>
              </a:rPr>
              <a:t> </a:t>
            </a:r>
            <a:endParaRPr lang="en-GB" sz="1800" dirty="0">
              <a:solidFill>
                <a:sysClr val="windowText" lastClr="000000"/>
              </a:solidFill>
              <a:latin typeface="Calibri" panose="020F0502020204030204"/>
            </a:endParaRPr>
          </a:p>
          <a:p>
            <a:pPr fontAlgn="auto">
              <a:spcBef>
                <a:spcPts val="0"/>
              </a:spcBef>
              <a:spcAft>
                <a:spcPts val="0"/>
              </a:spcAft>
              <a:defRPr/>
            </a:pPr>
            <a:endParaRPr lang="en-GB" sz="1800" dirty="0">
              <a:solidFill>
                <a:sysClr val="window" lastClr="FFFFFF"/>
              </a:solidFill>
              <a:latin typeface="Calibri" panose="020F0502020204030204"/>
            </a:endParaRPr>
          </a:p>
          <a:p>
            <a:pPr marL="42863" fontAlgn="auto">
              <a:lnSpc>
                <a:spcPct val="107000"/>
              </a:lnSpc>
              <a:spcBef>
                <a:spcPts val="0"/>
              </a:spcBef>
              <a:spcAft>
                <a:spcPts val="600"/>
              </a:spcAft>
              <a:defRPr/>
            </a:pPr>
            <a:endParaRPr lang="en-GB" sz="600" dirty="0">
              <a:solidFill>
                <a:sysClr val="windowText" lastClr="000000"/>
              </a:solidFill>
              <a:latin typeface="Calibri Light" panose="020F0302020204030204"/>
            </a:endParaRPr>
          </a:p>
        </p:txBody>
      </p:sp>
      <p:sp>
        <p:nvSpPr>
          <p:cNvPr id="2" name="Title 1"/>
          <p:cNvSpPr>
            <a:spLocks noGrp="1"/>
          </p:cNvSpPr>
          <p:nvPr>
            <p:ph type="title"/>
          </p:nvPr>
        </p:nvSpPr>
        <p:spPr>
          <a:xfrm>
            <a:off x="250826" y="115888"/>
            <a:ext cx="8642350" cy="1143000"/>
          </a:xfrm>
        </p:spPr>
        <p:txBody>
          <a:bodyPr/>
          <a:lstStyle>
            <a:lvl1pPr algn="ctr">
              <a:defRPr baseline="0"/>
            </a:lvl1pPr>
          </a:lstStyle>
          <a:p>
            <a:r>
              <a:rPr lang="en-US" smtClean="0"/>
              <a:t>Click to edit Master title style</a:t>
            </a:r>
            <a:endParaRPr lang="en-GB" dirty="0"/>
          </a:p>
        </p:txBody>
      </p:sp>
      <p:sp>
        <p:nvSpPr>
          <p:cNvPr id="5" name="Rectangle 12"/>
          <p:cNvSpPr>
            <a:spLocks noGrp="1" noChangeArrowheads="1"/>
          </p:cNvSpPr>
          <p:nvPr>
            <p:ph type="sldNum" sz="quarter" idx="10"/>
          </p:nvPr>
        </p:nvSpPr>
        <p:spPr/>
        <p:txBody>
          <a:bodyPr/>
          <a:lstStyle>
            <a:lvl1pPr>
              <a:defRPr/>
            </a:lvl1pPr>
          </a:lstStyle>
          <a:p>
            <a:pPr>
              <a:defRPr/>
            </a:pPr>
            <a:fld id="{C6A57932-C065-4B9E-BD5B-4C4A76CFC0DC}" type="slidenum">
              <a:rPr lang="en-GB" altLang="en-US"/>
              <a:pPr>
                <a:defRPr/>
              </a:pPr>
              <a:t>‹#›</a:t>
            </a:fld>
            <a:endParaRPr lang="en-GB" altLang="en-US"/>
          </a:p>
        </p:txBody>
      </p:sp>
    </p:spTree>
    <p:extLst>
      <p:ext uri="{BB962C8B-B14F-4D97-AF65-F5344CB8AC3E}">
        <p14:creationId xmlns:p14="http://schemas.microsoft.com/office/powerpoint/2010/main" val="2212644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Service Area Responsibilities</a:t>
            </a:r>
            <a:endParaRPr lang="en-GB" dirty="0"/>
          </a:p>
        </p:txBody>
      </p:sp>
      <p:sp>
        <p:nvSpPr>
          <p:cNvPr id="3" name="Slide Number Placeholder 2"/>
          <p:cNvSpPr>
            <a:spLocks noGrp="1"/>
          </p:cNvSpPr>
          <p:nvPr>
            <p:ph type="sldNum" sz="quarter" idx="10"/>
          </p:nvPr>
        </p:nvSpPr>
        <p:spPr/>
        <p:txBody>
          <a:bodyPr/>
          <a:lstStyle/>
          <a:p>
            <a:pPr>
              <a:defRPr/>
            </a:pPr>
            <a:fld id="{1660EAF4-1D94-484E-B28C-246C6EDCCDD9}" type="slidenum">
              <a:rPr lang="en-GB" smtClean="0"/>
              <a:pPr>
                <a:defRPr/>
              </a:pPr>
              <a:t>‹#›</a:t>
            </a:fld>
            <a:endParaRPr lang="en-GB"/>
          </a:p>
        </p:txBody>
      </p:sp>
    </p:spTree>
    <p:extLst>
      <p:ext uri="{BB962C8B-B14F-4D97-AF65-F5344CB8AC3E}">
        <p14:creationId xmlns:p14="http://schemas.microsoft.com/office/powerpoint/2010/main" val="124394980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Current position </a:t>
            </a:r>
            <a:endParaRPr lang="en-GB" dirty="0"/>
          </a:p>
        </p:txBody>
      </p:sp>
      <p:sp>
        <p:nvSpPr>
          <p:cNvPr id="3" name="Slide Number Placeholder 2"/>
          <p:cNvSpPr>
            <a:spLocks noGrp="1"/>
          </p:cNvSpPr>
          <p:nvPr>
            <p:ph type="sldNum" sz="quarter" idx="10"/>
          </p:nvPr>
        </p:nvSpPr>
        <p:spPr/>
        <p:txBody>
          <a:bodyPr/>
          <a:lstStyle/>
          <a:p>
            <a:pPr>
              <a:defRPr/>
            </a:pPr>
            <a:fld id="{1660EAF4-1D94-484E-B28C-246C6EDCCDD9}" type="slidenum">
              <a:rPr lang="en-GB" smtClean="0"/>
              <a:pPr>
                <a:defRPr/>
              </a:pPr>
              <a:t>‹#›</a:t>
            </a:fld>
            <a:endParaRPr lang="en-GB"/>
          </a:p>
        </p:txBody>
      </p:sp>
    </p:spTree>
    <p:extLst>
      <p:ext uri="{BB962C8B-B14F-4D97-AF65-F5344CB8AC3E}">
        <p14:creationId xmlns:p14="http://schemas.microsoft.com/office/powerpoint/2010/main" val="3782137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Future activity </a:t>
            </a:r>
            <a:endParaRPr lang="en-GB" dirty="0"/>
          </a:p>
        </p:txBody>
      </p:sp>
      <p:sp>
        <p:nvSpPr>
          <p:cNvPr id="3" name="Slide Number Placeholder 2"/>
          <p:cNvSpPr>
            <a:spLocks noGrp="1"/>
          </p:cNvSpPr>
          <p:nvPr>
            <p:ph type="sldNum" sz="quarter" idx="10"/>
          </p:nvPr>
        </p:nvSpPr>
        <p:spPr/>
        <p:txBody>
          <a:bodyPr/>
          <a:lstStyle/>
          <a:p>
            <a:pPr>
              <a:defRPr/>
            </a:pPr>
            <a:fld id="{1660EAF4-1D94-484E-B28C-246C6EDCCDD9}" type="slidenum">
              <a:rPr lang="en-GB" smtClean="0"/>
              <a:pPr>
                <a:defRPr/>
              </a:pPr>
              <a:t>‹#›</a:t>
            </a:fld>
            <a:endParaRPr lang="en-GB"/>
          </a:p>
        </p:txBody>
      </p:sp>
    </p:spTree>
    <p:extLst>
      <p:ext uri="{BB962C8B-B14F-4D97-AF65-F5344CB8AC3E}">
        <p14:creationId xmlns:p14="http://schemas.microsoft.com/office/powerpoint/2010/main" val="3146916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2"/>
          <p:cNvSpPr>
            <a:spLocks noGrp="1" noChangeArrowheads="1"/>
          </p:cNvSpPr>
          <p:nvPr>
            <p:ph type="sldNum" sz="quarter" idx="10"/>
          </p:nvPr>
        </p:nvSpPr>
        <p:spPr>
          <a:ln/>
        </p:spPr>
        <p:txBody>
          <a:bodyPr/>
          <a:lstStyle>
            <a:lvl1pPr>
              <a:defRPr/>
            </a:lvl1pPr>
          </a:lstStyle>
          <a:p>
            <a:pPr>
              <a:defRPr/>
            </a:pPr>
            <a:fld id="{176701E4-DF9B-4EBC-ACC2-69BB3B8095E2}" type="slidenum">
              <a:rPr lang="en-GB"/>
              <a:pPr>
                <a:defRPr/>
              </a:pPr>
              <a:t>‹#›</a:t>
            </a:fld>
            <a:endParaRPr lang="en-GB"/>
          </a:p>
        </p:txBody>
      </p:sp>
    </p:spTree>
    <p:extLst>
      <p:ext uri="{BB962C8B-B14F-4D97-AF65-F5344CB8AC3E}">
        <p14:creationId xmlns:p14="http://schemas.microsoft.com/office/powerpoint/2010/main" val="3275092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Rectangle 12"/>
          <p:cNvSpPr>
            <a:spLocks noGrp="1" noChangeArrowheads="1"/>
          </p:cNvSpPr>
          <p:nvPr>
            <p:ph type="sldNum" sz="quarter" idx="10"/>
          </p:nvPr>
        </p:nvSpPr>
        <p:spPr>
          <a:ln/>
        </p:spPr>
        <p:txBody>
          <a:bodyPr/>
          <a:lstStyle>
            <a:lvl1pPr>
              <a:defRPr/>
            </a:lvl1pPr>
          </a:lstStyle>
          <a:p>
            <a:pPr>
              <a:defRPr/>
            </a:pPr>
            <a:fld id="{BCF17A93-3041-4120-8F39-A17F623A815B}" type="slidenum">
              <a:rPr lang="en-GB"/>
              <a:pPr>
                <a:defRPr/>
              </a:pPr>
              <a:t>‹#›</a:t>
            </a:fld>
            <a:endParaRPr lang="en-GB"/>
          </a:p>
        </p:txBody>
      </p:sp>
    </p:spTree>
    <p:extLst>
      <p:ext uri="{BB962C8B-B14F-4D97-AF65-F5344CB8AC3E}">
        <p14:creationId xmlns:p14="http://schemas.microsoft.com/office/powerpoint/2010/main" val="2171563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0825" y="1441450"/>
            <a:ext cx="424497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441450"/>
            <a:ext cx="424497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2"/>
          <p:cNvSpPr>
            <a:spLocks noGrp="1" noChangeArrowheads="1"/>
          </p:cNvSpPr>
          <p:nvPr>
            <p:ph type="sldNum" sz="quarter" idx="10"/>
          </p:nvPr>
        </p:nvSpPr>
        <p:spPr>
          <a:ln/>
        </p:spPr>
        <p:txBody>
          <a:bodyPr/>
          <a:lstStyle>
            <a:lvl1pPr>
              <a:defRPr/>
            </a:lvl1pPr>
          </a:lstStyle>
          <a:p>
            <a:pPr>
              <a:defRPr/>
            </a:pPr>
            <a:fld id="{323F8947-4987-4477-96F2-FD7F4116544F}" type="slidenum">
              <a:rPr lang="en-GB"/>
              <a:pPr>
                <a:defRPr/>
              </a:pPr>
              <a:t>‹#›</a:t>
            </a:fld>
            <a:endParaRPr lang="en-GB"/>
          </a:p>
        </p:txBody>
      </p:sp>
    </p:spTree>
    <p:extLst>
      <p:ext uri="{BB962C8B-B14F-4D97-AF65-F5344CB8AC3E}">
        <p14:creationId xmlns:p14="http://schemas.microsoft.com/office/powerpoint/2010/main" val="2200686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12"/>
          <p:cNvSpPr>
            <a:spLocks noGrp="1" noChangeArrowheads="1"/>
          </p:cNvSpPr>
          <p:nvPr>
            <p:ph type="sldNum" sz="quarter" idx="10"/>
          </p:nvPr>
        </p:nvSpPr>
        <p:spPr>
          <a:ln/>
        </p:spPr>
        <p:txBody>
          <a:bodyPr/>
          <a:lstStyle>
            <a:lvl1pPr>
              <a:defRPr/>
            </a:lvl1pPr>
          </a:lstStyle>
          <a:p>
            <a:pPr>
              <a:defRPr/>
            </a:pPr>
            <a:fld id="{06B3397A-E188-4520-970F-AE4614DDDB3A}" type="slidenum">
              <a:rPr lang="en-GB"/>
              <a:pPr>
                <a:defRPr/>
              </a:pPr>
              <a:t>‹#›</a:t>
            </a:fld>
            <a:endParaRPr lang="en-GB"/>
          </a:p>
        </p:txBody>
      </p:sp>
    </p:spTree>
    <p:extLst>
      <p:ext uri="{BB962C8B-B14F-4D97-AF65-F5344CB8AC3E}">
        <p14:creationId xmlns:p14="http://schemas.microsoft.com/office/powerpoint/2010/main" val="2714177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12"/>
          <p:cNvSpPr>
            <a:spLocks noGrp="1" noChangeArrowheads="1"/>
          </p:cNvSpPr>
          <p:nvPr>
            <p:ph type="sldNum" sz="quarter" idx="10"/>
          </p:nvPr>
        </p:nvSpPr>
        <p:spPr>
          <a:ln/>
        </p:spPr>
        <p:txBody>
          <a:bodyPr/>
          <a:lstStyle>
            <a:lvl1pPr>
              <a:defRPr/>
            </a:lvl1pPr>
          </a:lstStyle>
          <a:p>
            <a:pPr>
              <a:defRPr/>
            </a:pPr>
            <a:fld id="{E3922213-2BD9-44D5-9A9A-F874A473AD18}" type="slidenum">
              <a:rPr lang="en-GB"/>
              <a:pPr>
                <a:defRPr/>
              </a:pPr>
              <a:t>‹#›</a:t>
            </a:fld>
            <a:endParaRPr lang="en-GB"/>
          </a:p>
        </p:txBody>
      </p:sp>
    </p:spTree>
    <p:extLst>
      <p:ext uri="{BB962C8B-B14F-4D97-AF65-F5344CB8AC3E}">
        <p14:creationId xmlns:p14="http://schemas.microsoft.com/office/powerpoint/2010/main" val="2054813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250825" y="115888"/>
            <a:ext cx="86423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dirty="0" smtClean="0"/>
              <a:t>Service Area Responsibilities </a:t>
            </a:r>
          </a:p>
        </p:txBody>
      </p:sp>
      <p:sp>
        <p:nvSpPr>
          <p:cNvPr id="1027" name="Rectangle 8"/>
          <p:cNvSpPr>
            <a:spLocks noGrp="1" noChangeArrowheads="1"/>
          </p:cNvSpPr>
          <p:nvPr>
            <p:ph type="body" idx="1"/>
          </p:nvPr>
        </p:nvSpPr>
        <p:spPr bwMode="auto">
          <a:xfrm>
            <a:off x="250825" y="1441450"/>
            <a:ext cx="864235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dirty="0" smtClean="0"/>
          </a:p>
        </p:txBody>
      </p:sp>
      <p:sp>
        <p:nvSpPr>
          <p:cNvPr id="1028" name="Line 10"/>
          <p:cNvSpPr>
            <a:spLocks noChangeShapeType="1"/>
          </p:cNvSpPr>
          <p:nvPr/>
        </p:nvSpPr>
        <p:spPr bwMode="auto">
          <a:xfrm>
            <a:off x="250825" y="1250950"/>
            <a:ext cx="8642350" cy="0"/>
          </a:xfrm>
          <a:prstGeom prst="line">
            <a:avLst/>
          </a:prstGeom>
          <a:noFill/>
          <a:ln w="28575">
            <a:solidFill>
              <a:srgbClr val="008265"/>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29" name="Rectangle 11"/>
          <p:cNvSpPr>
            <a:spLocks noChangeArrowheads="1"/>
          </p:cNvSpPr>
          <p:nvPr userDrawn="1"/>
        </p:nvSpPr>
        <p:spPr bwMode="auto">
          <a:xfrm>
            <a:off x="4103688" y="6497638"/>
            <a:ext cx="900112" cy="360362"/>
          </a:xfrm>
          <a:prstGeom prst="rect">
            <a:avLst/>
          </a:prstGeom>
          <a:solidFill>
            <a:srgbClr val="00785C"/>
          </a:solidFill>
          <a:ln w="9525">
            <a:solidFill>
              <a:srgbClr val="00785C"/>
            </a:solidFill>
            <a:miter lim="800000"/>
            <a:headEnd/>
            <a:tailEnd/>
          </a:ln>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36" name="Rectangle 12"/>
          <p:cNvSpPr>
            <a:spLocks noGrp="1" noChangeArrowheads="1"/>
          </p:cNvSpPr>
          <p:nvPr>
            <p:ph type="sldNum" sz="quarter" idx="4"/>
          </p:nvPr>
        </p:nvSpPr>
        <p:spPr bwMode="auto">
          <a:xfrm>
            <a:off x="3492500" y="65246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bg1"/>
                </a:solidFill>
              </a:defRPr>
            </a:lvl1pPr>
          </a:lstStyle>
          <a:p>
            <a:pPr>
              <a:defRPr/>
            </a:pPr>
            <a:fld id="{1660EAF4-1D94-484E-B28C-246C6EDCCDD9}" type="slidenum">
              <a:rPr lang="en-GB"/>
              <a:pPr>
                <a:defRPr/>
              </a:pPr>
              <a:t>‹#›</a:t>
            </a:fld>
            <a:endParaRPr lang="en-GB"/>
          </a:p>
        </p:txBody>
      </p:sp>
      <p:pic>
        <p:nvPicPr>
          <p:cNvPr id="1031" name="Picture 13" descr="Logo"/>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250825" y="6240463"/>
            <a:ext cx="2646363" cy="57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9" descr="C:\Users\julie.speakman\AppData\Local\Microsoft\Windows\Temporary Internet Files\Content.Outlook\3DGN2WI6\Tameside and Glossop CCG û RGB Blue.jpg"/>
          <p:cNvPicPr>
            <a:picLocks noChangeAspect="1" noChangeArrowheads="1"/>
          </p:cNvPicPr>
          <p:nvPr userDrawn="1"/>
        </p:nvPicPr>
        <p:blipFill>
          <a:blip r:embed="rId20">
            <a:extLst>
              <a:ext uri="{28A0092B-C50C-407E-A947-70E740481C1C}">
                <a14:useLocalDpi xmlns:a14="http://schemas.microsoft.com/office/drawing/2010/main" val="0"/>
              </a:ext>
            </a:extLst>
          </a:blip>
          <a:srcRect t="17975" b="21907"/>
          <a:stretch>
            <a:fillRect/>
          </a:stretch>
        </p:blipFill>
        <p:spPr bwMode="auto">
          <a:xfrm>
            <a:off x="6516688" y="6035675"/>
            <a:ext cx="2544762"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0" r:id="rId1"/>
    <p:sldLayoutId id="2147483674" r:id="rId2"/>
    <p:sldLayoutId id="2147483675" r:id="rId3"/>
    <p:sldLayoutId id="2147483676"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77" r:id="rId17"/>
  </p:sldLayoutIdLst>
  <p:hf hdr="0" ftr="0" dt="0"/>
  <p:txStyles>
    <p:titleStyle>
      <a:lvl1pPr algn="l" rtl="0" eaLnBrk="1" fontAlgn="base" hangingPunct="1">
        <a:spcBef>
          <a:spcPct val="0"/>
        </a:spcBef>
        <a:spcAft>
          <a:spcPct val="0"/>
        </a:spcAft>
        <a:defRPr sz="3400" baseline="0">
          <a:solidFill>
            <a:srgbClr val="0093D0"/>
          </a:solidFill>
          <a:latin typeface="+mj-lt"/>
          <a:ea typeface="+mj-ea"/>
          <a:cs typeface="+mj-cs"/>
        </a:defRPr>
      </a:lvl1pPr>
      <a:lvl2pPr algn="l" rtl="0" eaLnBrk="1" fontAlgn="base" hangingPunct="1">
        <a:spcBef>
          <a:spcPct val="0"/>
        </a:spcBef>
        <a:spcAft>
          <a:spcPct val="0"/>
        </a:spcAft>
        <a:defRPr sz="3400">
          <a:solidFill>
            <a:srgbClr val="0093D0"/>
          </a:solidFill>
          <a:latin typeface="Arial" charset="0"/>
        </a:defRPr>
      </a:lvl2pPr>
      <a:lvl3pPr algn="l" rtl="0" eaLnBrk="1" fontAlgn="base" hangingPunct="1">
        <a:spcBef>
          <a:spcPct val="0"/>
        </a:spcBef>
        <a:spcAft>
          <a:spcPct val="0"/>
        </a:spcAft>
        <a:defRPr sz="3400">
          <a:solidFill>
            <a:srgbClr val="0093D0"/>
          </a:solidFill>
          <a:latin typeface="Arial" charset="0"/>
        </a:defRPr>
      </a:lvl3pPr>
      <a:lvl4pPr algn="l" rtl="0" eaLnBrk="1" fontAlgn="base" hangingPunct="1">
        <a:spcBef>
          <a:spcPct val="0"/>
        </a:spcBef>
        <a:spcAft>
          <a:spcPct val="0"/>
        </a:spcAft>
        <a:defRPr sz="3400">
          <a:solidFill>
            <a:srgbClr val="0093D0"/>
          </a:solidFill>
          <a:latin typeface="Arial" charset="0"/>
        </a:defRPr>
      </a:lvl4pPr>
      <a:lvl5pPr algn="l" rtl="0" eaLnBrk="1" fontAlgn="base" hangingPunct="1">
        <a:spcBef>
          <a:spcPct val="0"/>
        </a:spcBef>
        <a:spcAft>
          <a:spcPct val="0"/>
        </a:spcAft>
        <a:defRPr sz="3400">
          <a:solidFill>
            <a:srgbClr val="0093D0"/>
          </a:solidFill>
          <a:latin typeface="Arial" charset="0"/>
        </a:defRPr>
      </a:lvl5pPr>
      <a:lvl6pPr marL="457200" algn="l" rtl="0" eaLnBrk="1" fontAlgn="base" hangingPunct="1">
        <a:spcBef>
          <a:spcPct val="0"/>
        </a:spcBef>
        <a:spcAft>
          <a:spcPct val="0"/>
        </a:spcAft>
        <a:defRPr sz="3400">
          <a:solidFill>
            <a:srgbClr val="0093D0"/>
          </a:solidFill>
          <a:latin typeface="Arial" charset="0"/>
        </a:defRPr>
      </a:lvl6pPr>
      <a:lvl7pPr marL="914400" algn="l" rtl="0" eaLnBrk="1" fontAlgn="base" hangingPunct="1">
        <a:spcBef>
          <a:spcPct val="0"/>
        </a:spcBef>
        <a:spcAft>
          <a:spcPct val="0"/>
        </a:spcAft>
        <a:defRPr sz="3400">
          <a:solidFill>
            <a:srgbClr val="0093D0"/>
          </a:solidFill>
          <a:latin typeface="Arial" charset="0"/>
        </a:defRPr>
      </a:lvl7pPr>
      <a:lvl8pPr marL="1371600" algn="l" rtl="0" eaLnBrk="1" fontAlgn="base" hangingPunct="1">
        <a:spcBef>
          <a:spcPct val="0"/>
        </a:spcBef>
        <a:spcAft>
          <a:spcPct val="0"/>
        </a:spcAft>
        <a:defRPr sz="3400">
          <a:solidFill>
            <a:srgbClr val="0093D0"/>
          </a:solidFill>
          <a:latin typeface="Arial" charset="0"/>
        </a:defRPr>
      </a:lvl8pPr>
      <a:lvl9pPr marL="1828800" algn="l" rtl="0" eaLnBrk="1" fontAlgn="base" hangingPunct="1">
        <a:spcBef>
          <a:spcPct val="0"/>
        </a:spcBef>
        <a:spcAft>
          <a:spcPct val="0"/>
        </a:spcAft>
        <a:defRPr sz="3400">
          <a:solidFill>
            <a:srgbClr val="0093D0"/>
          </a:solidFill>
          <a:latin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greatermanchester-ca.gov.uk/media/3849/gmca_childrens_sufficiency_strategy_20-22_final.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Nick.Ellwood@tameside.gov.uk"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greatermanchester-ca.gov.uk/media/3849/gmca_childrens_sufficiency_strategy_20-22_final.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greatermanchester-ca.gov.uk/media/3849/gmca_childrens_sufficiency_strategy_20-22_final.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Tameside Placements Provider Briefing</a:t>
            </a:r>
            <a:endParaRPr lang="en-GB" dirty="0"/>
          </a:p>
        </p:txBody>
      </p:sp>
      <p:sp>
        <p:nvSpPr>
          <p:cNvPr id="3" name="Subtitle 2"/>
          <p:cNvSpPr>
            <a:spLocks noGrp="1"/>
          </p:cNvSpPr>
          <p:nvPr>
            <p:ph type="subTitle" idx="1"/>
          </p:nvPr>
        </p:nvSpPr>
        <p:spPr/>
        <p:txBody>
          <a:bodyPr/>
          <a:lstStyle/>
          <a:p>
            <a:r>
              <a:rPr lang="en-GB" dirty="0" smtClean="0"/>
              <a:t>Provider Forum July 2021</a:t>
            </a:r>
            <a:endParaRPr lang="en-GB" dirty="0"/>
          </a:p>
        </p:txBody>
      </p:sp>
      <p:sp>
        <p:nvSpPr>
          <p:cNvPr id="4" name="Slide Number Placeholder 3"/>
          <p:cNvSpPr>
            <a:spLocks noGrp="1"/>
          </p:cNvSpPr>
          <p:nvPr>
            <p:ph type="sldNum" sz="quarter" idx="10"/>
          </p:nvPr>
        </p:nvSpPr>
        <p:spPr/>
        <p:txBody>
          <a:bodyPr/>
          <a:lstStyle/>
          <a:p>
            <a:pPr>
              <a:defRPr/>
            </a:pPr>
            <a:fld id="{BCBCAAD3-0507-483D-A5D1-331ED9532E19}" type="slidenum">
              <a:rPr lang="en-GB" smtClean="0"/>
              <a:pPr>
                <a:defRPr/>
              </a:pPr>
              <a:t>1</a:t>
            </a:fld>
            <a:endParaRPr lang="en-GB"/>
          </a:p>
        </p:txBody>
      </p:sp>
    </p:spTree>
    <p:extLst>
      <p:ext uri="{BB962C8B-B14F-4D97-AF65-F5344CB8AC3E}">
        <p14:creationId xmlns:p14="http://schemas.microsoft.com/office/powerpoint/2010/main" val="14737160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Supported and Independent Living</a:t>
            </a:r>
            <a:endParaRPr lang="en-GB" dirty="0"/>
          </a:p>
        </p:txBody>
      </p:sp>
      <p:sp>
        <p:nvSpPr>
          <p:cNvPr id="3" name="Slide Number Placeholder 2"/>
          <p:cNvSpPr>
            <a:spLocks noGrp="1"/>
          </p:cNvSpPr>
          <p:nvPr>
            <p:ph type="sldNum" sz="quarter" idx="10"/>
          </p:nvPr>
        </p:nvSpPr>
        <p:spPr/>
        <p:txBody>
          <a:bodyPr/>
          <a:lstStyle/>
          <a:p>
            <a:pPr>
              <a:defRPr/>
            </a:pPr>
            <a:fld id="{1660EAF4-1D94-484E-B28C-246C6EDCCDD9}" type="slidenum">
              <a:rPr lang="en-GB" smtClean="0"/>
              <a:pPr>
                <a:defRPr/>
              </a:pPr>
              <a:t>10</a:t>
            </a:fld>
            <a:endParaRPr lang="en-GB"/>
          </a:p>
        </p:txBody>
      </p:sp>
      <p:sp>
        <p:nvSpPr>
          <p:cNvPr id="4" name="Rectangle 3"/>
          <p:cNvSpPr/>
          <p:nvPr/>
        </p:nvSpPr>
        <p:spPr>
          <a:xfrm>
            <a:off x="250824" y="1422400"/>
            <a:ext cx="9007475" cy="3477875"/>
          </a:xfrm>
          <a:prstGeom prst="rect">
            <a:avLst/>
          </a:prstGeom>
        </p:spPr>
        <p:txBody>
          <a:bodyPr wrap="square">
            <a:spAutoFit/>
          </a:bodyPr>
          <a:lstStyle/>
          <a:p>
            <a:pPr marL="285750" indent="-285750">
              <a:buFont typeface="Arial" panose="020B0604020202020204" pitchFamily="34" charset="0"/>
              <a:buChar char="•"/>
            </a:pPr>
            <a:r>
              <a:rPr lang="en-GB" sz="2000" b="1" u="sng" kern="0" dirty="0" smtClean="0"/>
              <a:t>Need</a:t>
            </a:r>
            <a:r>
              <a:rPr lang="en-GB" sz="2000" kern="0" dirty="0" smtClean="0"/>
              <a:t> for more providers who can offer floating support and accommodation where young people can maintain tenancy post support.</a:t>
            </a:r>
          </a:p>
          <a:p>
            <a:pPr marL="285750" indent="-285750">
              <a:buFont typeface="Arial" panose="020B0604020202020204" pitchFamily="34" charset="0"/>
              <a:buChar char="•"/>
            </a:pPr>
            <a:r>
              <a:rPr lang="en-GB" sz="2000" kern="0" dirty="0" smtClean="0"/>
              <a:t>Good working relationships for placement finding supporting local placements</a:t>
            </a:r>
          </a:p>
          <a:p>
            <a:pPr marL="285750" indent="-285750">
              <a:buFont typeface="Arial" panose="020B0604020202020204" pitchFamily="34" charset="0"/>
              <a:buChar char="•"/>
            </a:pPr>
            <a:r>
              <a:rPr lang="en-GB" sz="2000" kern="0" dirty="0" smtClean="0"/>
              <a:t>An area of focus for the coming year, particularly want to understand the provide base better and how it’s changing</a:t>
            </a:r>
          </a:p>
          <a:p>
            <a:pPr marL="285750" indent="-285750">
              <a:buFont typeface="Arial" panose="020B0604020202020204" pitchFamily="34" charset="0"/>
              <a:buChar char="•"/>
            </a:pPr>
            <a:r>
              <a:rPr lang="en-GB" sz="2000" kern="0" dirty="0" smtClean="0"/>
              <a:t>There </a:t>
            </a:r>
            <a:r>
              <a:rPr lang="en-GB" sz="2000" i="1" kern="0" dirty="0" smtClean="0"/>
              <a:t>may</a:t>
            </a:r>
            <a:r>
              <a:rPr lang="en-GB" sz="2000" kern="0" dirty="0" smtClean="0"/>
              <a:t> be a need for more floating support (without accommodation) options, more information to follow on this if appropriate. </a:t>
            </a:r>
          </a:p>
          <a:p>
            <a:pPr marL="285750" indent="-285750">
              <a:buFont typeface="Arial" panose="020B0604020202020204" pitchFamily="34" charset="0"/>
              <a:buChar char="•"/>
            </a:pPr>
            <a:r>
              <a:rPr lang="en-GB" sz="2000" kern="0" dirty="0" smtClean="0"/>
              <a:t>Developing thematic sessions for SAILS providers in Tameside to look together at quality and practice to support our children</a:t>
            </a:r>
          </a:p>
          <a:p>
            <a:pPr marL="285750" indent="-285750">
              <a:buFont typeface="Arial" panose="020B0604020202020204" pitchFamily="34" charset="0"/>
              <a:buChar char="•"/>
            </a:pPr>
            <a:r>
              <a:rPr lang="en-GB" sz="2000" kern="0" dirty="0" smtClean="0"/>
              <a:t>Vital providers work with the local community to build relationships</a:t>
            </a:r>
            <a:endParaRPr lang="en-GB" sz="2000" kern="0" dirty="0"/>
          </a:p>
        </p:txBody>
      </p:sp>
    </p:spTree>
    <p:extLst>
      <p:ext uri="{BB962C8B-B14F-4D97-AF65-F5344CB8AC3E}">
        <p14:creationId xmlns:p14="http://schemas.microsoft.com/office/powerpoint/2010/main" val="3069503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SAILS: Group Living Properties (2020)</a:t>
            </a:r>
            <a:endParaRPr lang="en-GB" dirty="0"/>
          </a:p>
        </p:txBody>
      </p:sp>
      <p:sp>
        <p:nvSpPr>
          <p:cNvPr id="3" name="Slide Number Placeholder 2"/>
          <p:cNvSpPr>
            <a:spLocks noGrp="1"/>
          </p:cNvSpPr>
          <p:nvPr>
            <p:ph type="sldNum" sz="quarter" idx="10"/>
          </p:nvPr>
        </p:nvSpPr>
        <p:spPr/>
        <p:txBody>
          <a:bodyPr/>
          <a:lstStyle/>
          <a:p>
            <a:pPr>
              <a:defRPr/>
            </a:pPr>
            <a:fld id="{1660EAF4-1D94-484E-B28C-246C6EDCCDD9}" type="slidenum">
              <a:rPr lang="en-GB" smtClean="0"/>
              <a:pPr>
                <a:defRPr/>
              </a:pPr>
              <a:t>11</a:t>
            </a:fld>
            <a:endParaRPr lang="en-GB"/>
          </a:p>
        </p:txBody>
      </p:sp>
      <p:pic>
        <p:nvPicPr>
          <p:cNvPr id="4" name="Picture 3"/>
          <p:cNvPicPr>
            <a:picLocks noChangeAspect="1"/>
          </p:cNvPicPr>
          <p:nvPr/>
        </p:nvPicPr>
        <p:blipFill>
          <a:blip r:embed="rId2"/>
          <a:stretch>
            <a:fillRect/>
          </a:stretch>
        </p:blipFill>
        <p:spPr>
          <a:xfrm>
            <a:off x="2755900" y="1463725"/>
            <a:ext cx="3360944" cy="3922904"/>
          </a:xfrm>
          <a:prstGeom prst="rect">
            <a:avLst/>
          </a:prstGeom>
        </p:spPr>
      </p:pic>
    </p:spTree>
    <p:extLst>
      <p:ext uri="{BB962C8B-B14F-4D97-AF65-F5344CB8AC3E}">
        <p14:creationId xmlns:p14="http://schemas.microsoft.com/office/powerpoint/2010/main" val="3252782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endParaRPr lang="en-GB" dirty="0"/>
          </a:p>
        </p:txBody>
      </p:sp>
      <p:sp>
        <p:nvSpPr>
          <p:cNvPr id="3" name="Slide Number Placeholder 2"/>
          <p:cNvSpPr>
            <a:spLocks noGrp="1"/>
          </p:cNvSpPr>
          <p:nvPr>
            <p:ph type="sldNum" sz="quarter" idx="10"/>
          </p:nvPr>
        </p:nvSpPr>
        <p:spPr/>
        <p:txBody>
          <a:bodyPr/>
          <a:lstStyle/>
          <a:p>
            <a:pPr>
              <a:defRPr/>
            </a:pPr>
            <a:fld id="{1660EAF4-1D94-484E-B28C-246C6EDCCDD9}" type="slidenum">
              <a:rPr lang="en-GB" smtClean="0"/>
              <a:pPr>
                <a:defRPr/>
              </a:pPr>
              <a:t>12</a:t>
            </a:fld>
            <a:endParaRPr lang="en-GB"/>
          </a:p>
        </p:txBody>
      </p:sp>
      <p:sp>
        <p:nvSpPr>
          <p:cNvPr id="4" name="Title 1"/>
          <p:cNvSpPr txBox="1">
            <a:spLocks/>
          </p:cNvSpPr>
          <p:nvPr/>
        </p:nvSpPr>
        <p:spPr bwMode="auto">
          <a:xfrm>
            <a:off x="403225" y="268288"/>
            <a:ext cx="86423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400" baseline="0">
                <a:solidFill>
                  <a:srgbClr val="0093D0"/>
                </a:solidFill>
                <a:latin typeface="+mj-lt"/>
                <a:ea typeface="+mj-ea"/>
                <a:cs typeface="+mj-cs"/>
              </a:defRPr>
            </a:lvl1pPr>
            <a:lvl2pPr algn="l" rtl="0" eaLnBrk="1" fontAlgn="base" hangingPunct="1">
              <a:spcBef>
                <a:spcPct val="0"/>
              </a:spcBef>
              <a:spcAft>
                <a:spcPct val="0"/>
              </a:spcAft>
              <a:defRPr sz="3400">
                <a:solidFill>
                  <a:srgbClr val="0093D0"/>
                </a:solidFill>
                <a:latin typeface="Arial" charset="0"/>
              </a:defRPr>
            </a:lvl2pPr>
            <a:lvl3pPr algn="l" rtl="0" eaLnBrk="1" fontAlgn="base" hangingPunct="1">
              <a:spcBef>
                <a:spcPct val="0"/>
              </a:spcBef>
              <a:spcAft>
                <a:spcPct val="0"/>
              </a:spcAft>
              <a:defRPr sz="3400">
                <a:solidFill>
                  <a:srgbClr val="0093D0"/>
                </a:solidFill>
                <a:latin typeface="Arial" charset="0"/>
              </a:defRPr>
            </a:lvl3pPr>
            <a:lvl4pPr algn="l" rtl="0" eaLnBrk="1" fontAlgn="base" hangingPunct="1">
              <a:spcBef>
                <a:spcPct val="0"/>
              </a:spcBef>
              <a:spcAft>
                <a:spcPct val="0"/>
              </a:spcAft>
              <a:defRPr sz="3400">
                <a:solidFill>
                  <a:srgbClr val="0093D0"/>
                </a:solidFill>
                <a:latin typeface="Arial" charset="0"/>
              </a:defRPr>
            </a:lvl4pPr>
            <a:lvl5pPr algn="l" rtl="0" eaLnBrk="1" fontAlgn="base" hangingPunct="1">
              <a:spcBef>
                <a:spcPct val="0"/>
              </a:spcBef>
              <a:spcAft>
                <a:spcPct val="0"/>
              </a:spcAft>
              <a:defRPr sz="3400">
                <a:solidFill>
                  <a:srgbClr val="0093D0"/>
                </a:solidFill>
                <a:latin typeface="Arial" charset="0"/>
              </a:defRPr>
            </a:lvl5pPr>
            <a:lvl6pPr marL="457200" algn="l" rtl="0" eaLnBrk="1" fontAlgn="base" hangingPunct="1">
              <a:spcBef>
                <a:spcPct val="0"/>
              </a:spcBef>
              <a:spcAft>
                <a:spcPct val="0"/>
              </a:spcAft>
              <a:defRPr sz="3400">
                <a:solidFill>
                  <a:srgbClr val="0093D0"/>
                </a:solidFill>
                <a:latin typeface="Arial" charset="0"/>
              </a:defRPr>
            </a:lvl6pPr>
            <a:lvl7pPr marL="914400" algn="l" rtl="0" eaLnBrk="1" fontAlgn="base" hangingPunct="1">
              <a:spcBef>
                <a:spcPct val="0"/>
              </a:spcBef>
              <a:spcAft>
                <a:spcPct val="0"/>
              </a:spcAft>
              <a:defRPr sz="3400">
                <a:solidFill>
                  <a:srgbClr val="0093D0"/>
                </a:solidFill>
                <a:latin typeface="Arial" charset="0"/>
              </a:defRPr>
            </a:lvl7pPr>
            <a:lvl8pPr marL="1371600" algn="l" rtl="0" eaLnBrk="1" fontAlgn="base" hangingPunct="1">
              <a:spcBef>
                <a:spcPct val="0"/>
              </a:spcBef>
              <a:spcAft>
                <a:spcPct val="0"/>
              </a:spcAft>
              <a:defRPr sz="3400">
                <a:solidFill>
                  <a:srgbClr val="0093D0"/>
                </a:solidFill>
                <a:latin typeface="Arial" charset="0"/>
              </a:defRPr>
            </a:lvl8pPr>
            <a:lvl9pPr marL="1828800" algn="l" rtl="0" eaLnBrk="1" fontAlgn="base" hangingPunct="1">
              <a:spcBef>
                <a:spcPct val="0"/>
              </a:spcBef>
              <a:spcAft>
                <a:spcPct val="0"/>
              </a:spcAft>
              <a:defRPr sz="3400">
                <a:solidFill>
                  <a:srgbClr val="0093D0"/>
                </a:solidFill>
                <a:latin typeface="Arial" charset="0"/>
              </a:defRPr>
            </a:lvl9pPr>
          </a:lstStyle>
          <a:p>
            <a:r>
              <a:rPr lang="en-GB" kern="0" smtClean="0"/>
              <a:t>Wider GM Sufficiency Challenge</a:t>
            </a:r>
            <a:br>
              <a:rPr lang="en-GB" kern="0" smtClean="0"/>
            </a:br>
            <a:r>
              <a:rPr lang="en-GB" sz="1050" kern="0" smtClean="0">
                <a:hlinkClick r:id="rId2"/>
              </a:rPr>
              <a:t>https://greatermanchester-ca.gov.uk/media/3849/gmca_childrens_sufficiency_strategy_20-22_final.pdf</a:t>
            </a:r>
            <a:r>
              <a:rPr lang="en-GB" sz="1050" kern="0" smtClean="0"/>
              <a:t> </a:t>
            </a:r>
            <a:endParaRPr lang="en-GB" kern="0" dirty="0"/>
          </a:p>
        </p:txBody>
      </p:sp>
      <p:pic>
        <p:nvPicPr>
          <p:cNvPr id="6" name="Picture 5"/>
          <p:cNvPicPr>
            <a:picLocks noChangeAspect="1"/>
          </p:cNvPicPr>
          <p:nvPr/>
        </p:nvPicPr>
        <p:blipFill>
          <a:blip r:embed="rId3"/>
          <a:stretch>
            <a:fillRect/>
          </a:stretch>
        </p:blipFill>
        <p:spPr>
          <a:xfrm>
            <a:off x="1210795" y="1411288"/>
            <a:ext cx="6697010" cy="4572638"/>
          </a:xfrm>
          <a:prstGeom prst="rect">
            <a:avLst/>
          </a:prstGeom>
        </p:spPr>
      </p:pic>
    </p:spTree>
    <p:extLst>
      <p:ext uri="{BB962C8B-B14F-4D97-AF65-F5344CB8AC3E}">
        <p14:creationId xmlns:p14="http://schemas.microsoft.com/office/powerpoint/2010/main" val="3480229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1660EAF4-1D94-484E-B28C-246C6EDCCDD9}" type="slidenum">
              <a:rPr lang="en-GB" smtClean="0"/>
              <a:pPr>
                <a:defRPr/>
              </a:pPr>
              <a:t>13</a:t>
            </a:fld>
            <a:endParaRPr lang="en-GB"/>
          </a:p>
        </p:txBody>
      </p:sp>
      <p:sp>
        <p:nvSpPr>
          <p:cNvPr id="4" name="Title 1"/>
          <p:cNvSpPr>
            <a:spLocks noGrp="1"/>
          </p:cNvSpPr>
          <p:nvPr>
            <p:ph type="title"/>
          </p:nvPr>
        </p:nvSpPr>
        <p:spPr/>
        <p:txBody>
          <a:bodyPr/>
          <a:lstStyle/>
          <a:p>
            <a:r>
              <a:rPr lang="en-GB" dirty="0" smtClean="0"/>
              <a:t>Fostering </a:t>
            </a:r>
            <a:endParaRPr lang="en-GB" dirty="0"/>
          </a:p>
        </p:txBody>
      </p:sp>
      <p:sp>
        <p:nvSpPr>
          <p:cNvPr id="5" name="Content Placeholder 2"/>
          <p:cNvSpPr txBox="1">
            <a:spLocks/>
          </p:cNvSpPr>
          <p:nvPr/>
        </p:nvSpPr>
        <p:spPr>
          <a:xfrm>
            <a:off x="250825" y="1441450"/>
            <a:ext cx="8642350" cy="4525963"/>
          </a:xfrm>
          <a:prstGeom prst="rect">
            <a:avLst/>
          </a:prstGeom>
        </p:spPr>
        <p:txBody>
          <a:bodyPr/>
          <a:lst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a:lstStyle>
          <a:p>
            <a:r>
              <a:rPr lang="en-GB" sz="1600" u="sng" kern="0" dirty="0" smtClean="0"/>
              <a:t>There are not enough foster carers in Tameside. </a:t>
            </a:r>
          </a:p>
          <a:p>
            <a:r>
              <a:rPr lang="en-GB" sz="1600" kern="0" dirty="0" smtClean="0"/>
              <a:t>Investment in internal fostering services, recruitment and the foster carer offer</a:t>
            </a:r>
          </a:p>
          <a:p>
            <a:r>
              <a:rPr lang="en-GB" sz="1600" kern="0" dirty="0" smtClean="0"/>
              <a:t>The number of IFA families has been maintained in Tameside, but growth is needed. </a:t>
            </a:r>
          </a:p>
          <a:p>
            <a:r>
              <a:rPr lang="en-GB" sz="1600" kern="0" dirty="0" smtClean="0"/>
              <a:t>There are children living too far away and  some in children’s homes because we could not find the right families for them</a:t>
            </a:r>
          </a:p>
          <a:p>
            <a:r>
              <a:rPr lang="en-GB" sz="1600" kern="0" dirty="0" smtClean="0"/>
              <a:t>Tameside does better than most GM LAs in placing children locally, but there are almost as many children from Manchester living in IFA as from Tameside.</a:t>
            </a:r>
          </a:p>
          <a:p>
            <a:r>
              <a:rPr lang="en-GB" sz="1600" kern="0" dirty="0" smtClean="0"/>
              <a:t>As early notification as possible when local placements are available</a:t>
            </a:r>
          </a:p>
          <a:p>
            <a:r>
              <a:rPr lang="en-GB" sz="1600" kern="0" dirty="0" smtClean="0"/>
              <a:t>Long term placement finding / matching increasingly possible</a:t>
            </a:r>
          </a:p>
          <a:p>
            <a:r>
              <a:rPr lang="en-GB" sz="1600" kern="0" dirty="0" smtClean="0"/>
              <a:t>Tameside has invested in it’s approaches to permanence. With long term matching practice improving, and an area of strategic focus.</a:t>
            </a:r>
            <a:endParaRPr lang="en-GB" sz="1600" kern="0" dirty="0"/>
          </a:p>
          <a:p>
            <a:r>
              <a:rPr lang="en-GB" sz="1600" kern="0" dirty="0"/>
              <a:t>Services needed for the same cohorts of children as many local authorities:</a:t>
            </a:r>
          </a:p>
          <a:p>
            <a:pPr lvl="1"/>
            <a:r>
              <a:rPr lang="en-GB" sz="1200" kern="0" dirty="0"/>
              <a:t>Sibling groups</a:t>
            </a:r>
          </a:p>
          <a:p>
            <a:pPr lvl="1"/>
            <a:r>
              <a:rPr lang="en-GB" sz="1200" kern="0" dirty="0"/>
              <a:t>Older children</a:t>
            </a:r>
          </a:p>
          <a:p>
            <a:pPr lvl="1"/>
            <a:r>
              <a:rPr lang="en-GB" sz="1200" kern="0" dirty="0"/>
              <a:t>Children who have more complex needs</a:t>
            </a:r>
          </a:p>
          <a:p>
            <a:r>
              <a:rPr lang="en-GB" sz="1600" kern="0" dirty="0"/>
              <a:t>Good carers who are well supported and can stick with our children</a:t>
            </a:r>
          </a:p>
          <a:p>
            <a:endParaRPr lang="en-GB" sz="1800" kern="0" dirty="0" smtClean="0"/>
          </a:p>
          <a:p>
            <a:endParaRPr lang="en-GB" sz="1800" kern="0" dirty="0" smtClean="0"/>
          </a:p>
          <a:p>
            <a:pPr marL="0" indent="0">
              <a:buNone/>
            </a:pPr>
            <a:r>
              <a:rPr lang="en-GB" sz="2400" kern="0" dirty="0" smtClean="0"/>
              <a:t/>
            </a:r>
            <a:br>
              <a:rPr lang="en-GB" sz="2400" kern="0" dirty="0" smtClean="0"/>
            </a:br>
            <a:r>
              <a:rPr lang="en-GB" sz="2400" kern="0" dirty="0" smtClean="0"/>
              <a:t/>
            </a:r>
            <a:br>
              <a:rPr lang="en-GB" sz="2400" kern="0" dirty="0" smtClean="0"/>
            </a:br>
            <a:endParaRPr lang="en-GB" sz="2000" kern="0" dirty="0" smtClean="0"/>
          </a:p>
          <a:p>
            <a:endParaRPr lang="en-GB" sz="2400" kern="0" dirty="0" smtClean="0"/>
          </a:p>
          <a:p>
            <a:endParaRPr lang="en-GB" sz="2400" kern="0" dirty="0" smtClean="0"/>
          </a:p>
        </p:txBody>
      </p:sp>
    </p:spTree>
    <p:extLst>
      <p:ext uri="{BB962C8B-B14F-4D97-AF65-F5344CB8AC3E}">
        <p14:creationId xmlns:p14="http://schemas.microsoft.com/office/powerpoint/2010/main" val="13985564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Fostering Capacity</a:t>
            </a:r>
            <a:endParaRPr lang="en-GB" dirty="0"/>
          </a:p>
        </p:txBody>
      </p:sp>
      <p:sp>
        <p:nvSpPr>
          <p:cNvPr id="3" name="Slide Number Placeholder 2"/>
          <p:cNvSpPr>
            <a:spLocks noGrp="1"/>
          </p:cNvSpPr>
          <p:nvPr>
            <p:ph type="sldNum" sz="quarter" idx="10"/>
          </p:nvPr>
        </p:nvSpPr>
        <p:spPr/>
        <p:txBody>
          <a:bodyPr/>
          <a:lstStyle/>
          <a:p>
            <a:pPr>
              <a:defRPr/>
            </a:pPr>
            <a:fld id="{1660EAF4-1D94-484E-B28C-246C6EDCCDD9}" type="slidenum">
              <a:rPr lang="en-GB" smtClean="0"/>
              <a:pPr>
                <a:defRPr/>
              </a:pPr>
              <a:t>14</a:t>
            </a:fld>
            <a:endParaRPr lang="en-GB"/>
          </a:p>
        </p:txBody>
      </p:sp>
      <p:pic>
        <p:nvPicPr>
          <p:cNvPr id="4" name="Picture 3"/>
          <p:cNvPicPr>
            <a:picLocks noChangeAspect="1"/>
          </p:cNvPicPr>
          <p:nvPr/>
        </p:nvPicPr>
        <p:blipFill>
          <a:blip r:embed="rId2"/>
          <a:stretch>
            <a:fillRect/>
          </a:stretch>
        </p:blipFill>
        <p:spPr>
          <a:xfrm>
            <a:off x="250825" y="1258888"/>
            <a:ext cx="7434720" cy="3949358"/>
          </a:xfrm>
          <a:prstGeom prst="rect">
            <a:avLst/>
          </a:prstGeom>
        </p:spPr>
      </p:pic>
      <p:sp>
        <p:nvSpPr>
          <p:cNvPr id="6" name="TextBox 5"/>
          <p:cNvSpPr txBox="1"/>
          <p:nvPr/>
        </p:nvSpPr>
        <p:spPr>
          <a:xfrm>
            <a:off x="399485" y="5359400"/>
            <a:ext cx="7137400" cy="646331"/>
          </a:xfrm>
          <a:prstGeom prst="rect">
            <a:avLst/>
          </a:prstGeom>
          <a:noFill/>
        </p:spPr>
        <p:txBody>
          <a:bodyPr wrap="square" rtlCol="0">
            <a:spAutoFit/>
          </a:bodyPr>
          <a:lstStyle/>
          <a:p>
            <a:r>
              <a:rPr lang="en-GB" dirty="0" smtClean="0"/>
              <a:t>Data is pre pandemic, but early indication of 2021 data is similar IFA figures for Tameside and no net decline in GM </a:t>
            </a:r>
            <a:endParaRPr lang="en-GB" dirty="0"/>
          </a:p>
        </p:txBody>
      </p:sp>
    </p:spTree>
    <p:extLst>
      <p:ext uri="{BB962C8B-B14F-4D97-AF65-F5344CB8AC3E}">
        <p14:creationId xmlns:p14="http://schemas.microsoft.com/office/powerpoint/2010/main" val="3174600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Enhanced and long term matching of foster carers</a:t>
            </a:r>
            <a:endParaRPr lang="en-GB" dirty="0"/>
          </a:p>
        </p:txBody>
      </p:sp>
      <p:sp>
        <p:nvSpPr>
          <p:cNvPr id="3" name="Slide Number Placeholder 2"/>
          <p:cNvSpPr>
            <a:spLocks noGrp="1"/>
          </p:cNvSpPr>
          <p:nvPr>
            <p:ph type="sldNum" sz="quarter" idx="10"/>
          </p:nvPr>
        </p:nvSpPr>
        <p:spPr/>
        <p:txBody>
          <a:bodyPr/>
          <a:lstStyle/>
          <a:p>
            <a:pPr>
              <a:defRPr/>
            </a:pPr>
            <a:fld id="{1660EAF4-1D94-484E-B28C-246C6EDCCDD9}" type="slidenum">
              <a:rPr lang="en-GB" smtClean="0"/>
              <a:pPr>
                <a:defRPr/>
              </a:pPr>
              <a:t>15</a:t>
            </a:fld>
            <a:endParaRPr lang="en-GB"/>
          </a:p>
        </p:txBody>
      </p:sp>
      <p:sp>
        <p:nvSpPr>
          <p:cNvPr id="4" name="Content Placeholder 2"/>
          <p:cNvSpPr txBox="1">
            <a:spLocks/>
          </p:cNvSpPr>
          <p:nvPr/>
        </p:nvSpPr>
        <p:spPr>
          <a:xfrm>
            <a:off x="250825" y="1441450"/>
            <a:ext cx="8642350" cy="4525963"/>
          </a:xfrm>
          <a:prstGeom prst="rect">
            <a:avLst/>
          </a:prstGeom>
        </p:spPr>
        <p:txBody>
          <a:bodyPr/>
          <a:lst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a:lstStyle>
          <a:p>
            <a:r>
              <a:rPr lang="en-GB" sz="1800" kern="0" dirty="0" smtClean="0"/>
              <a:t>Tameside has more children in residential than is typical and some of those children are ready to live with families with the right support.</a:t>
            </a:r>
          </a:p>
          <a:p>
            <a:r>
              <a:rPr lang="en-GB" sz="1800" kern="0" dirty="0" smtClean="0"/>
              <a:t>The number of children we have effectively stepped down from residential to live with the right family has increased in the last 18 months</a:t>
            </a:r>
          </a:p>
          <a:p>
            <a:r>
              <a:rPr lang="en-GB" sz="1800" kern="0" dirty="0" smtClean="0"/>
              <a:t>Using the Enhanced Fostering Category on FPS </a:t>
            </a:r>
          </a:p>
          <a:p>
            <a:r>
              <a:rPr lang="en-GB" sz="1800" kern="0" dirty="0" smtClean="0"/>
              <a:t>Matching over many weeks or even months to help find our children who are in residential the right family and support for them. Currently a number identified</a:t>
            </a:r>
          </a:p>
          <a:p>
            <a:r>
              <a:rPr lang="en-GB" sz="1800" kern="0" dirty="0" smtClean="0"/>
              <a:t>Have recently stepped our first child down from residential using this approach. </a:t>
            </a:r>
          </a:p>
          <a:p>
            <a:r>
              <a:rPr lang="en-GB" sz="1800" kern="0" dirty="0" smtClean="0"/>
              <a:t>Multi-week planning, including retainers, bespoke transport, additional funding for support to child and foster carer</a:t>
            </a:r>
          </a:p>
          <a:p>
            <a:r>
              <a:rPr lang="en-GB" sz="1800" kern="0" dirty="0" smtClean="0"/>
              <a:t>Keen to look at longer term matching for more children, being managed separately from routine brokerage to allow for focus and change of pace</a:t>
            </a:r>
          </a:p>
          <a:p>
            <a:r>
              <a:rPr lang="en-GB" sz="1800" kern="0" dirty="0" smtClean="0">
                <a:hlinkClick r:id="rId2"/>
              </a:rPr>
              <a:t>Nick.Ellwood@tameside.gov.uk</a:t>
            </a:r>
            <a:r>
              <a:rPr lang="en-GB" sz="1800" kern="0" dirty="0" smtClean="0"/>
              <a:t> for IFAs who can put forward carers </a:t>
            </a:r>
          </a:p>
          <a:p>
            <a:endParaRPr lang="en-GB" sz="1800" kern="0" dirty="0" smtClean="0"/>
          </a:p>
          <a:p>
            <a:pPr marL="0" indent="0">
              <a:buNone/>
            </a:pPr>
            <a:r>
              <a:rPr lang="en-GB" sz="2400" kern="0" dirty="0" smtClean="0"/>
              <a:t/>
            </a:r>
            <a:br>
              <a:rPr lang="en-GB" sz="2400" kern="0" dirty="0" smtClean="0"/>
            </a:br>
            <a:r>
              <a:rPr lang="en-GB" sz="2400" kern="0" dirty="0" smtClean="0"/>
              <a:t/>
            </a:r>
            <a:br>
              <a:rPr lang="en-GB" sz="2400" kern="0" dirty="0" smtClean="0"/>
            </a:br>
            <a:endParaRPr lang="en-GB" sz="2000" kern="0" dirty="0" smtClean="0"/>
          </a:p>
          <a:p>
            <a:endParaRPr lang="en-GB" sz="2400" kern="0" dirty="0" smtClean="0"/>
          </a:p>
          <a:p>
            <a:endParaRPr lang="en-GB" sz="2400" kern="0" dirty="0" smtClean="0"/>
          </a:p>
        </p:txBody>
      </p:sp>
    </p:spTree>
    <p:extLst>
      <p:ext uri="{BB962C8B-B14F-4D97-AF65-F5344CB8AC3E}">
        <p14:creationId xmlns:p14="http://schemas.microsoft.com/office/powerpoint/2010/main" val="6628210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Wider GM Sufficiency Challenge</a:t>
            </a:r>
            <a:br>
              <a:rPr lang="en-GB" dirty="0"/>
            </a:br>
            <a:r>
              <a:rPr lang="en-GB" sz="1200" dirty="0">
                <a:hlinkClick r:id="rId2"/>
              </a:rPr>
              <a:t>https://greatermanchester-ca.gov.uk/media/3849/gmca_childrens_sufficiency_strategy_20-22_final.pdf</a:t>
            </a:r>
            <a:r>
              <a:rPr lang="en-GB" sz="1200" dirty="0"/>
              <a:t> </a:t>
            </a:r>
            <a:endParaRPr lang="en-GB" dirty="0"/>
          </a:p>
        </p:txBody>
      </p:sp>
      <p:sp>
        <p:nvSpPr>
          <p:cNvPr id="3" name="Slide Number Placeholder 2"/>
          <p:cNvSpPr>
            <a:spLocks noGrp="1"/>
          </p:cNvSpPr>
          <p:nvPr>
            <p:ph type="sldNum" sz="quarter" idx="10"/>
          </p:nvPr>
        </p:nvSpPr>
        <p:spPr/>
        <p:txBody>
          <a:bodyPr/>
          <a:lstStyle/>
          <a:p>
            <a:pPr>
              <a:defRPr/>
            </a:pPr>
            <a:fld id="{1660EAF4-1D94-484E-B28C-246C6EDCCDD9}" type="slidenum">
              <a:rPr lang="en-GB" smtClean="0"/>
              <a:pPr>
                <a:defRPr/>
              </a:pPr>
              <a:t>16</a:t>
            </a:fld>
            <a:endParaRPr lang="en-GB"/>
          </a:p>
        </p:txBody>
      </p:sp>
      <p:sp>
        <p:nvSpPr>
          <p:cNvPr id="4" name="Content Placeholder 2"/>
          <p:cNvSpPr txBox="1">
            <a:spLocks/>
          </p:cNvSpPr>
          <p:nvPr/>
        </p:nvSpPr>
        <p:spPr>
          <a:xfrm>
            <a:off x="250825" y="1441450"/>
            <a:ext cx="8642350" cy="4525963"/>
          </a:xfrm>
          <a:prstGeom prst="rect">
            <a:avLst/>
          </a:prstGeom>
        </p:spPr>
        <p:txBody>
          <a:bodyPr/>
          <a:lst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a:lstStyle>
          <a:p>
            <a:pPr marL="0" indent="0">
              <a:buNone/>
            </a:pPr>
            <a:r>
              <a:rPr lang="en-GB" sz="2400" kern="0" dirty="0" smtClean="0"/>
              <a:t/>
            </a:r>
            <a:br>
              <a:rPr lang="en-GB" sz="2400" kern="0" dirty="0" smtClean="0"/>
            </a:br>
            <a:endParaRPr lang="en-GB" sz="2000" kern="0" dirty="0" smtClean="0"/>
          </a:p>
          <a:p>
            <a:endParaRPr lang="en-GB" sz="2400" kern="0" dirty="0" smtClean="0"/>
          </a:p>
          <a:p>
            <a:endParaRPr lang="en-GB" sz="2400" kern="0" dirty="0" smtClean="0"/>
          </a:p>
        </p:txBody>
      </p:sp>
      <p:pic>
        <p:nvPicPr>
          <p:cNvPr id="5" name="Picture 4"/>
          <p:cNvPicPr>
            <a:picLocks noChangeAspect="1"/>
          </p:cNvPicPr>
          <p:nvPr/>
        </p:nvPicPr>
        <p:blipFill>
          <a:blip r:embed="rId3"/>
          <a:stretch>
            <a:fillRect/>
          </a:stretch>
        </p:blipFill>
        <p:spPr>
          <a:xfrm>
            <a:off x="1214200" y="1454150"/>
            <a:ext cx="6715599" cy="4354794"/>
          </a:xfrm>
          <a:prstGeom prst="rect">
            <a:avLst/>
          </a:prstGeom>
        </p:spPr>
      </p:pic>
    </p:spTree>
    <p:extLst>
      <p:ext uri="{BB962C8B-B14F-4D97-AF65-F5344CB8AC3E}">
        <p14:creationId xmlns:p14="http://schemas.microsoft.com/office/powerpoint/2010/main" val="25604553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Brokerage &amp; Monitoring in Tameside</a:t>
            </a:r>
            <a:endParaRPr lang="en-GB" dirty="0"/>
          </a:p>
        </p:txBody>
      </p:sp>
      <p:sp>
        <p:nvSpPr>
          <p:cNvPr id="3" name="Slide Number Placeholder 2"/>
          <p:cNvSpPr>
            <a:spLocks noGrp="1"/>
          </p:cNvSpPr>
          <p:nvPr>
            <p:ph type="sldNum" sz="quarter" idx="10"/>
          </p:nvPr>
        </p:nvSpPr>
        <p:spPr/>
        <p:txBody>
          <a:bodyPr/>
          <a:lstStyle/>
          <a:p>
            <a:pPr>
              <a:defRPr/>
            </a:pPr>
            <a:fld id="{1660EAF4-1D94-484E-B28C-246C6EDCCDD9}" type="slidenum">
              <a:rPr lang="en-GB" smtClean="0"/>
              <a:pPr>
                <a:defRPr/>
              </a:pPr>
              <a:t>17</a:t>
            </a:fld>
            <a:endParaRPr lang="en-GB"/>
          </a:p>
        </p:txBody>
      </p:sp>
      <p:sp>
        <p:nvSpPr>
          <p:cNvPr id="5" name="Content Placeholder 2"/>
          <p:cNvSpPr txBox="1">
            <a:spLocks/>
          </p:cNvSpPr>
          <p:nvPr/>
        </p:nvSpPr>
        <p:spPr>
          <a:xfrm>
            <a:off x="250825" y="1441450"/>
            <a:ext cx="8642350" cy="4525963"/>
          </a:xfrm>
          <a:prstGeom prst="rect">
            <a:avLst/>
          </a:prstGeom>
        </p:spPr>
        <p:txBody>
          <a:bodyPr/>
          <a:lst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a:lstStyle>
          <a:p>
            <a:r>
              <a:rPr lang="en-GB" sz="1800" kern="0" dirty="0" smtClean="0"/>
              <a:t>Lots of work over last 18 months to improve the processes and way we work to find and monitor placements. This is ongoing</a:t>
            </a:r>
          </a:p>
          <a:p>
            <a:r>
              <a:rPr lang="en-GB" sz="1800" kern="0" dirty="0" smtClean="0"/>
              <a:t>Additional investment for more capacity has been agreed and this will improve further the work we do with providers and accelerate ongoing improvement programme</a:t>
            </a:r>
          </a:p>
          <a:p>
            <a:r>
              <a:rPr lang="en-GB" sz="1800" kern="0" dirty="0" smtClean="0"/>
              <a:t>Will increase joint working, constructive challenge, accountability and support to placements.</a:t>
            </a:r>
          </a:p>
          <a:p>
            <a:r>
              <a:rPr lang="en-GB" sz="1800" kern="0" dirty="0" smtClean="0"/>
              <a:t>Will support focus on objective of supporting more children living successfully with families, and placing more of our children in Tameside. </a:t>
            </a:r>
          </a:p>
          <a:p>
            <a:r>
              <a:rPr lang="en-GB" sz="1800" kern="0" dirty="0" smtClean="0"/>
              <a:t>New manager started in May 2021 Julie Wilkinson</a:t>
            </a:r>
          </a:p>
          <a:p>
            <a:r>
              <a:rPr lang="en-GB" sz="1800" kern="0" dirty="0" smtClean="0"/>
              <a:t>Language of care work coming, our children don’t want us to use some of the terms which are common place. Will mean changes in titles and some documents as we move forward.  </a:t>
            </a:r>
          </a:p>
          <a:p>
            <a:endParaRPr lang="en-GB" sz="1800" kern="0" dirty="0" smtClean="0"/>
          </a:p>
          <a:p>
            <a:pPr marL="0" indent="0">
              <a:buNone/>
            </a:pPr>
            <a:r>
              <a:rPr lang="en-GB" sz="2400" kern="0" dirty="0" smtClean="0"/>
              <a:t/>
            </a:r>
            <a:br>
              <a:rPr lang="en-GB" sz="2400" kern="0" dirty="0" smtClean="0"/>
            </a:br>
            <a:r>
              <a:rPr lang="en-GB" sz="2400" kern="0" dirty="0" smtClean="0"/>
              <a:t/>
            </a:r>
            <a:br>
              <a:rPr lang="en-GB" sz="2400" kern="0" dirty="0" smtClean="0"/>
            </a:br>
            <a:endParaRPr lang="en-GB" sz="2000" kern="0" dirty="0" smtClean="0"/>
          </a:p>
          <a:p>
            <a:endParaRPr lang="en-GB" sz="2400" kern="0" dirty="0" smtClean="0"/>
          </a:p>
          <a:p>
            <a:endParaRPr lang="en-GB" sz="2400" kern="0" dirty="0" smtClean="0"/>
          </a:p>
        </p:txBody>
      </p:sp>
    </p:spTree>
    <p:extLst>
      <p:ext uri="{BB962C8B-B14F-4D97-AF65-F5344CB8AC3E}">
        <p14:creationId xmlns:p14="http://schemas.microsoft.com/office/powerpoint/2010/main" val="33317834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Q&amp;A</a:t>
            </a:r>
            <a:endParaRPr lang="en-GB" dirty="0"/>
          </a:p>
        </p:txBody>
      </p:sp>
      <p:sp>
        <p:nvSpPr>
          <p:cNvPr id="3" name="Slide Number Placeholder 2"/>
          <p:cNvSpPr>
            <a:spLocks noGrp="1"/>
          </p:cNvSpPr>
          <p:nvPr>
            <p:ph type="sldNum" sz="quarter" idx="10"/>
          </p:nvPr>
        </p:nvSpPr>
        <p:spPr/>
        <p:txBody>
          <a:bodyPr/>
          <a:lstStyle/>
          <a:p>
            <a:pPr>
              <a:defRPr/>
            </a:pPr>
            <a:fld id="{1660EAF4-1D94-484E-B28C-246C6EDCCDD9}" type="slidenum">
              <a:rPr lang="en-GB" smtClean="0"/>
              <a:pPr>
                <a:defRPr/>
              </a:pPr>
              <a:t>18</a:t>
            </a:fld>
            <a:endParaRPr lang="en-GB"/>
          </a:p>
        </p:txBody>
      </p:sp>
    </p:spTree>
    <p:extLst>
      <p:ext uri="{BB962C8B-B14F-4D97-AF65-F5344CB8AC3E}">
        <p14:creationId xmlns:p14="http://schemas.microsoft.com/office/powerpoint/2010/main" val="31278965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Brokerage and Monitoring Discussion</a:t>
            </a:r>
            <a:endParaRPr lang="en-GB" dirty="0"/>
          </a:p>
        </p:txBody>
      </p:sp>
      <p:sp>
        <p:nvSpPr>
          <p:cNvPr id="3" name="Text Placeholder 2"/>
          <p:cNvSpPr>
            <a:spLocks noGrp="1"/>
          </p:cNvSpPr>
          <p:nvPr>
            <p:ph type="body" idx="1"/>
          </p:nvPr>
        </p:nvSpPr>
        <p:spPr/>
        <p:txBody>
          <a:bodyPr/>
          <a:lstStyle/>
          <a:p>
            <a:r>
              <a:rPr lang="en-GB" dirty="0" smtClean="0"/>
              <a:t>Julie Wilkinson,</a:t>
            </a:r>
            <a:endParaRPr lang="en-GB" dirty="0"/>
          </a:p>
        </p:txBody>
      </p:sp>
      <p:sp>
        <p:nvSpPr>
          <p:cNvPr id="4" name="Slide Number Placeholder 3"/>
          <p:cNvSpPr>
            <a:spLocks noGrp="1"/>
          </p:cNvSpPr>
          <p:nvPr>
            <p:ph type="sldNum" sz="quarter" idx="10"/>
          </p:nvPr>
        </p:nvSpPr>
        <p:spPr/>
        <p:txBody>
          <a:bodyPr/>
          <a:lstStyle/>
          <a:p>
            <a:pPr>
              <a:defRPr/>
            </a:pPr>
            <a:fld id="{BCF17A93-3041-4120-8F39-A17F623A815B}" type="slidenum">
              <a:rPr lang="en-GB" smtClean="0"/>
              <a:pPr>
                <a:defRPr/>
              </a:pPr>
              <a:t>19</a:t>
            </a:fld>
            <a:endParaRPr lang="en-GB"/>
          </a:p>
        </p:txBody>
      </p:sp>
    </p:spTree>
    <p:extLst>
      <p:ext uri="{BB962C8B-B14F-4D97-AF65-F5344CB8AC3E}">
        <p14:creationId xmlns:p14="http://schemas.microsoft.com/office/powerpoint/2010/main" val="2206000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Sufficiency position entering covid</a:t>
            </a:r>
            <a:endParaRPr lang="en-GB" dirty="0"/>
          </a:p>
        </p:txBody>
      </p:sp>
      <p:sp>
        <p:nvSpPr>
          <p:cNvPr id="3" name="Slide Number Placeholder 2"/>
          <p:cNvSpPr>
            <a:spLocks noGrp="1"/>
          </p:cNvSpPr>
          <p:nvPr>
            <p:ph type="sldNum" sz="quarter" idx="10"/>
          </p:nvPr>
        </p:nvSpPr>
        <p:spPr/>
        <p:txBody>
          <a:bodyPr/>
          <a:lstStyle/>
          <a:p>
            <a:pPr>
              <a:defRPr/>
            </a:pPr>
            <a:fld id="{1660EAF4-1D94-484E-B28C-246C6EDCCDD9}" type="slidenum">
              <a:rPr lang="en-GB" smtClean="0"/>
              <a:pPr>
                <a:defRPr/>
              </a:pPr>
              <a:t>2</a:t>
            </a:fld>
            <a:endParaRPr lang="en-GB"/>
          </a:p>
        </p:txBody>
      </p:sp>
      <p:sp>
        <p:nvSpPr>
          <p:cNvPr id="4" name="Content Placeholder 2"/>
          <p:cNvSpPr txBox="1">
            <a:spLocks/>
          </p:cNvSpPr>
          <p:nvPr/>
        </p:nvSpPr>
        <p:spPr>
          <a:xfrm>
            <a:off x="250825" y="1441450"/>
            <a:ext cx="8642350" cy="4525963"/>
          </a:xfrm>
          <a:prstGeom prst="rect">
            <a:avLst/>
          </a:prstGeom>
        </p:spPr>
        <p:txBody>
          <a:bodyPr/>
          <a:lst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a:lstStyle>
          <a:p>
            <a:r>
              <a:rPr lang="en-GB" sz="2400" kern="0" dirty="0" smtClean="0"/>
              <a:t>Tameside makes a greater use of residential to meet needs of </a:t>
            </a:r>
            <a:r>
              <a:rPr lang="en-GB" sz="2400" kern="0" dirty="0" smtClean="0"/>
              <a:t>population, </a:t>
            </a:r>
            <a:r>
              <a:rPr lang="en-GB" sz="2400" kern="0" dirty="0" smtClean="0"/>
              <a:t>4</a:t>
            </a:r>
            <a:r>
              <a:rPr lang="en-GB" sz="2400" kern="0" baseline="30000" dirty="0" smtClean="0"/>
              <a:t>th</a:t>
            </a:r>
            <a:r>
              <a:rPr lang="en-GB" sz="2400" kern="0" dirty="0" smtClean="0"/>
              <a:t> highest </a:t>
            </a:r>
            <a:r>
              <a:rPr lang="en-GB" sz="2400" kern="0" dirty="0" smtClean="0"/>
              <a:t>purchased </a:t>
            </a:r>
            <a:r>
              <a:rPr lang="en-GB" sz="2400" kern="0" dirty="0" smtClean="0"/>
              <a:t>in </a:t>
            </a:r>
            <a:r>
              <a:rPr lang="en-GB" sz="2400" kern="0" dirty="0" smtClean="0"/>
              <a:t>NW, 2</a:t>
            </a:r>
            <a:r>
              <a:rPr lang="en-GB" sz="2400" kern="0" baseline="30000" dirty="0" smtClean="0"/>
              <a:t>nd</a:t>
            </a:r>
            <a:r>
              <a:rPr lang="en-GB" sz="2400" kern="0" dirty="0" smtClean="0"/>
              <a:t> in GM. Linked to histori</a:t>
            </a:r>
            <a:r>
              <a:rPr lang="en-GB" sz="2400" kern="0" dirty="0" smtClean="0"/>
              <a:t>c increase in the number of children we care for </a:t>
            </a:r>
            <a:r>
              <a:rPr lang="en-GB" sz="2400" i="1" kern="0" dirty="0" smtClean="0"/>
              <a:t>and</a:t>
            </a:r>
            <a:r>
              <a:rPr lang="en-GB" sz="2400" kern="0" dirty="0" smtClean="0"/>
              <a:t> a lack of foster families locally and nationally.</a:t>
            </a:r>
            <a:endParaRPr lang="en-GB" sz="2400" kern="0" dirty="0" smtClean="0"/>
          </a:p>
          <a:p>
            <a:r>
              <a:rPr lang="en-GB" sz="2400" kern="0" dirty="0" smtClean="0"/>
              <a:t>We can not always find the right placement close to home</a:t>
            </a:r>
            <a:endParaRPr lang="en-GB" sz="2400" kern="0" dirty="0" smtClean="0"/>
          </a:p>
          <a:p>
            <a:r>
              <a:rPr lang="en-GB" sz="2400" kern="0" dirty="0" smtClean="0"/>
              <a:t>Some children have too many placement </a:t>
            </a:r>
            <a:r>
              <a:rPr lang="en-GB" sz="2400" kern="0" dirty="0" smtClean="0"/>
              <a:t>moves</a:t>
            </a:r>
            <a:r>
              <a:rPr lang="en-GB" sz="2400" kern="0" dirty="0" smtClean="0"/>
              <a:t>, </a:t>
            </a:r>
            <a:endParaRPr lang="en-GB" sz="2400" kern="0" dirty="0" smtClean="0"/>
          </a:p>
          <a:p>
            <a:r>
              <a:rPr lang="en-GB" sz="2400" kern="0" dirty="0" smtClean="0"/>
              <a:t>Projected increases in demand for leaving care services due to current age profile of care for children.</a:t>
            </a:r>
          </a:p>
          <a:p>
            <a:r>
              <a:rPr lang="en-GB" sz="2400" kern="0" dirty="0" smtClean="0"/>
              <a:t>Increasing </a:t>
            </a:r>
            <a:r>
              <a:rPr lang="en-GB" sz="2400" kern="0" dirty="0" smtClean="0"/>
              <a:t>use of spot purchase services for care </a:t>
            </a:r>
            <a:r>
              <a:rPr lang="en-GB" sz="2400" kern="0" dirty="0" smtClean="0"/>
              <a:t>leavers</a:t>
            </a:r>
          </a:p>
          <a:p>
            <a:r>
              <a:rPr lang="en-GB" sz="2400" kern="0" dirty="0" smtClean="0"/>
              <a:t>Growth in IFA capacity has stalled and there are not enough foster carers</a:t>
            </a:r>
            <a:endParaRPr lang="en-GB" sz="2400" kern="0" dirty="0" smtClean="0"/>
          </a:p>
          <a:p>
            <a:endParaRPr lang="en-GB" sz="2400" kern="0" dirty="0" smtClean="0"/>
          </a:p>
          <a:p>
            <a:endParaRPr lang="en-GB" sz="2400" kern="0" dirty="0" smtClean="0"/>
          </a:p>
        </p:txBody>
      </p:sp>
    </p:spTree>
    <p:extLst>
      <p:ext uri="{BB962C8B-B14F-4D97-AF65-F5344CB8AC3E}">
        <p14:creationId xmlns:p14="http://schemas.microsoft.com/office/powerpoint/2010/main" val="22719795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100">
                <a:solidFill>
                  <a:schemeClr val="tx1"/>
                </a:solidFill>
                <a:latin typeface="Arial" panose="020B0604020202020204" pitchFamily="34" charset="0"/>
              </a:defRPr>
            </a:lvl1pPr>
            <a:lvl2pPr marL="557213" indent="-214313">
              <a:spcBef>
                <a:spcPct val="20000"/>
              </a:spcBef>
              <a:buChar char="–"/>
              <a:defRPr sz="1800">
                <a:solidFill>
                  <a:schemeClr val="tx1"/>
                </a:solidFill>
                <a:latin typeface="Arial" panose="020B0604020202020204" pitchFamily="34" charset="0"/>
              </a:defRPr>
            </a:lvl2pPr>
            <a:lvl3pPr marL="857250" indent="-171450">
              <a:spcBef>
                <a:spcPct val="20000"/>
              </a:spcBef>
              <a:buChar char="•"/>
              <a:defRPr sz="1500">
                <a:solidFill>
                  <a:schemeClr val="tx1"/>
                </a:solidFill>
                <a:latin typeface="Arial" panose="020B0604020202020204" pitchFamily="34" charset="0"/>
              </a:defRPr>
            </a:lvl3pPr>
            <a:lvl4pPr marL="1200150" indent="-171450">
              <a:spcBef>
                <a:spcPct val="20000"/>
              </a:spcBef>
              <a:buChar char="–"/>
              <a:defRPr>
                <a:solidFill>
                  <a:schemeClr val="tx1"/>
                </a:solidFill>
                <a:latin typeface="Arial" panose="020B0604020202020204" pitchFamily="34" charset="0"/>
              </a:defRPr>
            </a:lvl4pPr>
            <a:lvl5pPr marL="1543050" indent="-171450">
              <a:spcBef>
                <a:spcPct val="20000"/>
              </a:spcBef>
              <a:buChar char="»"/>
              <a:defRPr>
                <a:solidFill>
                  <a:schemeClr val="tx1"/>
                </a:solidFill>
                <a:latin typeface="Arial" panose="020B0604020202020204" pitchFamily="34" charset="0"/>
              </a:defRPr>
            </a:lvl5pPr>
            <a:lvl6pPr marL="1885950" indent="-171450" eaLnBrk="0" fontAlgn="base" hangingPunct="0">
              <a:spcBef>
                <a:spcPct val="20000"/>
              </a:spcBef>
              <a:spcAft>
                <a:spcPct val="0"/>
              </a:spcAft>
              <a:buChar char="»"/>
              <a:defRPr>
                <a:solidFill>
                  <a:schemeClr val="tx1"/>
                </a:solidFill>
                <a:latin typeface="Arial" panose="020B0604020202020204" pitchFamily="34" charset="0"/>
              </a:defRPr>
            </a:lvl6pPr>
            <a:lvl7pPr marL="2228850" indent="-171450" eaLnBrk="0" fontAlgn="base" hangingPunct="0">
              <a:spcBef>
                <a:spcPct val="20000"/>
              </a:spcBef>
              <a:spcAft>
                <a:spcPct val="0"/>
              </a:spcAft>
              <a:buChar char="»"/>
              <a:defRPr>
                <a:solidFill>
                  <a:schemeClr val="tx1"/>
                </a:solidFill>
                <a:latin typeface="Arial" panose="020B0604020202020204" pitchFamily="34" charset="0"/>
              </a:defRPr>
            </a:lvl7pPr>
            <a:lvl8pPr marL="2571750" indent="-171450" eaLnBrk="0" fontAlgn="base" hangingPunct="0">
              <a:spcBef>
                <a:spcPct val="20000"/>
              </a:spcBef>
              <a:spcAft>
                <a:spcPct val="0"/>
              </a:spcAft>
              <a:buChar char="»"/>
              <a:defRPr>
                <a:solidFill>
                  <a:schemeClr val="tx1"/>
                </a:solidFill>
                <a:latin typeface="Arial" panose="020B0604020202020204" pitchFamily="34" charset="0"/>
              </a:defRPr>
            </a:lvl8pPr>
            <a:lvl9pPr marL="2914650" indent="-171450" eaLnBrk="0" fontAlgn="base" hangingPunct="0">
              <a:spcBef>
                <a:spcPct val="20000"/>
              </a:spcBef>
              <a:spcAft>
                <a:spcPct val="0"/>
              </a:spcAft>
              <a:buChar char="»"/>
              <a:defRPr>
                <a:solidFill>
                  <a:schemeClr val="tx1"/>
                </a:solidFill>
                <a:latin typeface="Arial" panose="020B0604020202020204" pitchFamily="34" charset="0"/>
              </a:defRPr>
            </a:lvl9pPr>
          </a:lstStyle>
          <a:p>
            <a:pPr>
              <a:spcBef>
                <a:spcPct val="0"/>
              </a:spcBef>
              <a:buFontTx/>
              <a:buNone/>
            </a:pPr>
            <a:fld id="{2206FF21-08DB-403B-AB62-3EC93DE9B63C}" type="slidenum">
              <a:rPr lang="en-GB" altLang="en-US" sz="1050">
                <a:solidFill>
                  <a:schemeClr val="bg1"/>
                </a:solidFill>
              </a:rPr>
              <a:pPr>
                <a:spcBef>
                  <a:spcPct val="0"/>
                </a:spcBef>
                <a:buFontTx/>
                <a:buNone/>
              </a:pPr>
              <a:t>20</a:t>
            </a:fld>
            <a:endParaRPr lang="en-GB" altLang="en-US" sz="1050">
              <a:solidFill>
                <a:schemeClr val="bg1"/>
              </a:solidFill>
            </a:endParaRPr>
          </a:p>
        </p:txBody>
      </p:sp>
      <p:sp>
        <p:nvSpPr>
          <p:cNvPr id="6147" name="Rectangle 10"/>
          <p:cNvSpPr>
            <a:spLocks noGrp="1" noChangeArrowheads="1"/>
          </p:cNvSpPr>
          <p:nvPr>
            <p:ph type="title"/>
          </p:nvPr>
        </p:nvSpPr>
        <p:spPr>
          <a:xfrm>
            <a:off x="238522" y="321866"/>
            <a:ext cx="8641556" cy="857250"/>
          </a:xfrm>
        </p:spPr>
        <p:txBody>
          <a:bodyPr/>
          <a:lstStyle/>
          <a:p>
            <a:pPr eaLnBrk="1" hangingPunct="1"/>
            <a:r>
              <a:rPr lang="en-GB" altLang="en-US" dirty="0" smtClean="0"/>
              <a:t>Challenges</a:t>
            </a:r>
            <a:endParaRPr lang="en-GB" altLang="en-US" dirty="0" smtClean="0"/>
          </a:p>
        </p:txBody>
      </p:sp>
    </p:spTree>
    <p:extLst>
      <p:ext uri="{BB962C8B-B14F-4D97-AF65-F5344CB8AC3E}">
        <p14:creationId xmlns:p14="http://schemas.microsoft.com/office/powerpoint/2010/main" val="4373201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Children’s Home Placements</a:t>
            </a:r>
            <a:endParaRPr lang="en-GB" dirty="0"/>
          </a:p>
        </p:txBody>
      </p:sp>
      <p:sp>
        <p:nvSpPr>
          <p:cNvPr id="3" name="Slide Number Placeholder 2"/>
          <p:cNvSpPr>
            <a:spLocks noGrp="1"/>
          </p:cNvSpPr>
          <p:nvPr>
            <p:ph type="sldNum" sz="quarter" idx="10"/>
          </p:nvPr>
        </p:nvSpPr>
        <p:spPr/>
        <p:txBody>
          <a:bodyPr/>
          <a:lstStyle/>
          <a:p>
            <a:pPr>
              <a:defRPr/>
            </a:pPr>
            <a:fld id="{1660EAF4-1D94-484E-B28C-246C6EDCCDD9}" type="slidenum">
              <a:rPr lang="en-GB" smtClean="0"/>
              <a:pPr>
                <a:defRPr/>
              </a:pPr>
              <a:t>3</a:t>
            </a:fld>
            <a:endParaRPr lang="en-GB"/>
          </a:p>
        </p:txBody>
      </p:sp>
      <p:sp>
        <p:nvSpPr>
          <p:cNvPr id="4" name="Content Placeholder 2"/>
          <p:cNvSpPr txBox="1">
            <a:spLocks/>
          </p:cNvSpPr>
          <p:nvPr/>
        </p:nvSpPr>
        <p:spPr>
          <a:xfrm>
            <a:off x="250825" y="1441450"/>
            <a:ext cx="8642350" cy="4525963"/>
          </a:xfrm>
          <a:prstGeom prst="rect">
            <a:avLst/>
          </a:prstGeom>
        </p:spPr>
        <p:txBody>
          <a:bodyPr/>
          <a:lst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a:lstStyle>
          <a:p>
            <a:r>
              <a:rPr lang="en-GB" sz="2400" kern="0" dirty="0" smtClean="0"/>
              <a:t>Need to support more children properly living with families, but residential will continue to be an important part of landscape</a:t>
            </a:r>
          </a:p>
          <a:p>
            <a:r>
              <a:rPr lang="en-GB" sz="2400" kern="0" dirty="0" smtClean="0"/>
              <a:t>Increased the size of internal children’s homes in covid</a:t>
            </a:r>
          </a:p>
          <a:p>
            <a:r>
              <a:rPr lang="en-GB" sz="2400" kern="0" dirty="0" smtClean="0"/>
              <a:t>Opening a new assessment hub </a:t>
            </a:r>
            <a:r>
              <a:rPr lang="en-GB" sz="2400" b="1" kern="0" dirty="0" smtClean="0"/>
              <a:t>and </a:t>
            </a:r>
            <a:r>
              <a:rPr lang="en-GB" sz="2400" kern="0" dirty="0" smtClean="0"/>
              <a:t>a respite home</a:t>
            </a:r>
          </a:p>
          <a:p>
            <a:r>
              <a:rPr lang="en-GB" sz="2400" kern="0" dirty="0" smtClean="0"/>
              <a:t>Purchased residential services will continue to be part of the offer for our children</a:t>
            </a:r>
          </a:p>
          <a:p>
            <a:r>
              <a:rPr lang="en-GB" sz="2400" kern="0" dirty="0" smtClean="0"/>
              <a:t>Want to place more children closer to home and have been working with local homes to try and increase this</a:t>
            </a:r>
          </a:p>
          <a:p>
            <a:r>
              <a:rPr lang="en-GB" sz="2400" kern="0" dirty="0" smtClean="0"/>
              <a:t>The </a:t>
            </a:r>
            <a:r>
              <a:rPr lang="en-GB" sz="2400" kern="0" dirty="0"/>
              <a:t>number of children placed outside of either Tameside, a neighbouring authority, or Greater Manchester has increased by 4</a:t>
            </a:r>
            <a:r>
              <a:rPr lang="en-GB" sz="2400" kern="0" dirty="0" smtClean="0"/>
              <a:t>% - some of our children live too far away</a:t>
            </a:r>
            <a:endParaRPr lang="en-GB" sz="2400" kern="0" dirty="0" smtClean="0"/>
          </a:p>
          <a:p>
            <a:endParaRPr lang="en-GB" sz="2400" kern="0" dirty="0" smtClean="0"/>
          </a:p>
          <a:p>
            <a:endParaRPr lang="en-GB" sz="2400" kern="0" dirty="0" smtClean="0"/>
          </a:p>
        </p:txBody>
      </p:sp>
    </p:spTree>
    <p:extLst>
      <p:ext uri="{BB962C8B-B14F-4D97-AF65-F5344CB8AC3E}">
        <p14:creationId xmlns:p14="http://schemas.microsoft.com/office/powerpoint/2010/main" val="2472359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Tameside local residential homes</a:t>
            </a:r>
            <a:endParaRPr lang="en-GB" dirty="0"/>
          </a:p>
        </p:txBody>
      </p:sp>
      <p:sp>
        <p:nvSpPr>
          <p:cNvPr id="3" name="Slide Number Placeholder 2"/>
          <p:cNvSpPr>
            <a:spLocks noGrp="1"/>
          </p:cNvSpPr>
          <p:nvPr>
            <p:ph type="sldNum" sz="quarter" idx="10"/>
          </p:nvPr>
        </p:nvSpPr>
        <p:spPr/>
        <p:txBody>
          <a:bodyPr/>
          <a:lstStyle/>
          <a:p>
            <a:pPr>
              <a:defRPr/>
            </a:pPr>
            <a:fld id="{1660EAF4-1D94-484E-B28C-246C6EDCCDD9}" type="slidenum">
              <a:rPr lang="en-GB" smtClean="0"/>
              <a:pPr>
                <a:defRPr/>
              </a:pPr>
              <a:t>4</a:t>
            </a:fld>
            <a:endParaRPr lang="en-GB"/>
          </a:p>
        </p:txBody>
      </p:sp>
      <p:sp>
        <p:nvSpPr>
          <p:cNvPr id="4" name="Content Placeholder 2"/>
          <p:cNvSpPr txBox="1">
            <a:spLocks/>
          </p:cNvSpPr>
          <p:nvPr/>
        </p:nvSpPr>
        <p:spPr>
          <a:xfrm>
            <a:off x="250825" y="1441450"/>
            <a:ext cx="8642350" cy="4525963"/>
          </a:xfrm>
          <a:prstGeom prst="rect">
            <a:avLst/>
          </a:prstGeom>
        </p:spPr>
        <p:txBody>
          <a:bodyPr/>
          <a:lst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a:lstStyle>
          <a:p>
            <a:r>
              <a:rPr lang="en-GB" sz="2400" kern="0" dirty="0" smtClean="0"/>
              <a:t>5 local authority homes and 14 homes operated by private sector (no voluntary sector homes in Tameside)</a:t>
            </a:r>
          </a:p>
          <a:p>
            <a:r>
              <a:rPr lang="en-GB" sz="2400" kern="0" dirty="0" smtClean="0"/>
              <a:t>80 beds in total</a:t>
            </a:r>
          </a:p>
          <a:p>
            <a:r>
              <a:rPr lang="en-GB" sz="2400" kern="0" dirty="0" smtClean="0"/>
              <a:t>Average size of the private homes 4.6 beds. Largest in GM and compared to GM average 3.5</a:t>
            </a:r>
          </a:p>
          <a:p>
            <a:r>
              <a:rPr lang="en-GB" sz="2400" kern="0" dirty="0" smtClean="0"/>
              <a:t>No solo provision </a:t>
            </a:r>
          </a:p>
          <a:p>
            <a:r>
              <a:rPr lang="en-GB" sz="2400" kern="0" dirty="0" smtClean="0"/>
              <a:t>13 organisations run the 14 homes. Range from small local companies, to the largest national suppliers</a:t>
            </a:r>
          </a:p>
          <a:p>
            <a:r>
              <a:rPr lang="en-GB" sz="2400" kern="0" dirty="0" smtClean="0"/>
              <a:t>Keen to discuss new service models and provision which will meet the needs of our children</a:t>
            </a:r>
          </a:p>
          <a:p>
            <a:r>
              <a:rPr lang="en-GB" sz="2400" kern="0" dirty="0" smtClean="0"/>
              <a:t>Can not generally take our most complex children</a:t>
            </a:r>
            <a:endParaRPr lang="en-GB" sz="2400" kern="0" dirty="0" smtClean="0"/>
          </a:p>
          <a:p>
            <a:pPr marL="0" indent="0">
              <a:buNone/>
            </a:pPr>
            <a:endParaRPr lang="en-GB" sz="2400" kern="0" dirty="0" smtClean="0"/>
          </a:p>
          <a:p>
            <a:endParaRPr lang="en-GB" sz="2400" kern="0" dirty="0" smtClean="0"/>
          </a:p>
        </p:txBody>
      </p:sp>
    </p:spTree>
    <p:extLst>
      <p:ext uri="{BB962C8B-B14F-4D97-AF65-F5344CB8AC3E}">
        <p14:creationId xmlns:p14="http://schemas.microsoft.com/office/powerpoint/2010/main" val="2539650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Wider GM Context </a:t>
            </a:r>
            <a:endParaRPr lang="en-GB" dirty="0"/>
          </a:p>
        </p:txBody>
      </p:sp>
      <p:sp>
        <p:nvSpPr>
          <p:cNvPr id="3" name="Slide Number Placeholder 2"/>
          <p:cNvSpPr>
            <a:spLocks noGrp="1"/>
          </p:cNvSpPr>
          <p:nvPr>
            <p:ph type="sldNum" sz="quarter" idx="10"/>
          </p:nvPr>
        </p:nvSpPr>
        <p:spPr/>
        <p:txBody>
          <a:bodyPr/>
          <a:lstStyle/>
          <a:p>
            <a:pPr>
              <a:defRPr/>
            </a:pPr>
            <a:fld id="{1660EAF4-1D94-484E-B28C-246C6EDCCDD9}" type="slidenum">
              <a:rPr lang="en-GB" smtClean="0"/>
              <a:pPr>
                <a:defRPr/>
              </a:pPr>
              <a:t>5</a:t>
            </a:fld>
            <a:endParaRPr lang="en-GB"/>
          </a:p>
        </p:txBody>
      </p:sp>
      <p:pic>
        <p:nvPicPr>
          <p:cNvPr id="4" name="Picture 3">
            <a:extLst>
              <a:ext uri="{FF2B5EF4-FFF2-40B4-BE49-F238E27FC236}">
                <a16:creationId xmlns:a16="http://schemas.microsoft.com/office/drawing/2014/main" id="{7D917BA6-D32B-4E81-A1EC-78313F423110}"/>
              </a:ext>
            </a:extLst>
          </p:cNvPr>
          <p:cNvPicPr>
            <a:picLocks noChangeAspect="1"/>
          </p:cNvPicPr>
          <p:nvPr/>
        </p:nvPicPr>
        <p:blipFill>
          <a:blip r:embed="rId2"/>
          <a:stretch>
            <a:fillRect/>
          </a:stretch>
        </p:blipFill>
        <p:spPr>
          <a:xfrm>
            <a:off x="399331" y="1258888"/>
            <a:ext cx="8106314" cy="4223678"/>
          </a:xfrm>
          <a:prstGeom prst="rect">
            <a:avLst/>
          </a:prstGeom>
        </p:spPr>
      </p:pic>
    </p:spTree>
    <p:extLst>
      <p:ext uri="{BB962C8B-B14F-4D97-AF65-F5344CB8AC3E}">
        <p14:creationId xmlns:p14="http://schemas.microsoft.com/office/powerpoint/2010/main" val="73220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Placing Locally</a:t>
            </a:r>
            <a:endParaRPr lang="en-GB" dirty="0"/>
          </a:p>
        </p:txBody>
      </p:sp>
      <p:sp>
        <p:nvSpPr>
          <p:cNvPr id="3" name="Slide Number Placeholder 2"/>
          <p:cNvSpPr>
            <a:spLocks noGrp="1"/>
          </p:cNvSpPr>
          <p:nvPr>
            <p:ph type="sldNum" sz="quarter" idx="10"/>
          </p:nvPr>
        </p:nvSpPr>
        <p:spPr/>
        <p:txBody>
          <a:bodyPr/>
          <a:lstStyle/>
          <a:p>
            <a:pPr>
              <a:defRPr/>
            </a:pPr>
            <a:fld id="{1660EAF4-1D94-484E-B28C-246C6EDCCDD9}" type="slidenum">
              <a:rPr lang="en-GB" smtClean="0"/>
              <a:pPr>
                <a:defRPr/>
              </a:pPr>
              <a:t>6</a:t>
            </a:fld>
            <a:endParaRPr lang="en-GB"/>
          </a:p>
        </p:txBody>
      </p:sp>
      <p:pic>
        <p:nvPicPr>
          <p:cNvPr id="5" name="Picture 4">
            <a:extLst>
              <a:ext uri="{FF2B5EF4-FFF2-40B4-BE49-F238E27FC236}">
                <a16:creationId xmlns:a16="http://schemas.microsoft.com/office/drawing/2014/main" id="{E02773E4-9E52-4052-B5FF-69E41FF22902}"/>
              </a:ext>
            </a:extLst>
          </p:cNvPr>
          <p:cNvPicPr/>
          <p:nvPr/>
        </p:nvPicPr>
        <p:blipFill>
          <a:blip r:embed="rId2"/>
          <a:stretch>
            <a:fillRect/>
          </a:stretch>
        </p:blipFill>
        <p:spPr>
          <a:xfrm>
            <a:off x="219804" y="1258889"/>
            <a:ext cx="8924196" cy="4595812"/>
          </a:xfrm>
          <a:prstGeom prst="rect">
            <a:avLst/>
          </a:prstGeom>
          <a:ln w="25400">
            <a:solidFill>
              <a:schemeClr val="tx1">
                <a:lumMod val="75000"/>
                <a:lumOff val="25000"/>
              </a:schemeClr>
            </a:solidFill>
          </a:ln>
        </p:spPr>
      </p:pic>
      <p:sp>
        <p:nvSpPr>
          <p:cNvPr id="6" name="Rectangle 5"/>
          <p:cNvSpPr/>
          <p:nvPr/>
        </p:nvSpPr>
        <p:spPr>
          <a:xfrm>
            <a:off x="317500" y="3810000"/>
            <a:ext cx="7378700" cy="431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1026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challenges in residential</a:t>
            </a:r>
            <a:endParaRPr lang="en-GB" dirty="0"/>
          </a:p>
        </p:txBody>
      </p:sp>
      <p:sp>
        <p:nvSpPr>
          <p:cNvPr id="3" name="Slide Number Placeholder 2"/>
          <p:cNvSpPr>
            <a:spLocks noGrp="1"/>
          </p:cNvSpPr>
          <p:nvPr>
            <p:ph type="sldNum" sz="quarter" idx="10"/>
          </p:nvPr>
        </p:nvSpPr>
        <p:spPr/>
        <p:txBody>
          <a:bodyPr/>
          <a:lstStyle/>
          <a:p>
            <a:pPr>
              <a:defRPr/>
            </a:pPr>
            <a:fld id="{1660EAF4-1D94-484E-B28C-246C6EDCCDD9}" type="slidenum">
              <a:rPr lang="en-GB" smtClean="0"/>
              <a:pPr>
                <a:defRPr/>
              </a:pPr>
              <a:t>7</a:t>
            </a:fld>
            <a:endParaRPr lang="en-GB"/>
          </a:p>
        </p:txBody>
      </p:sp>
      <p:sp>
        <p:nvSpPr>
          <p:cNvPr id="4" name="Content Placeholder 2"/>
          <p:cNvSpPr txBox="1">
            <a:spLocks/>
          </p:cNvSpPr>
          <p:nvPr/>
        </p:nvSpPr>
        <p:spPr>
          <a:xfrm>
            <a:off x="250825" y="1441450"/>
            <a:ext cx="8642350" cy="4525963"/>
          </a:xfrm>
          <a:prstGeom prst="rect">
            <a:avLst/>
          </a:prstGeom>
        </p:spPr>
        <p:txBody>
          <a:bodyPr/>
          <a:lst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a:lstStyle>
          <a:p>
            <a:r>
              <a:rPr lang="en-GB" sz="2400" kern="0" dirty="0" smtClean="0"/>
              <a:t>Services are needed which can:</a:t>
            </a:r>
          </a:p>
          <a:p>
            <a:pPr lvl="1"/>
            <a:r>
              <a:rPr lang="en-GB" sz="2000" kern="0" dirty="0" smtClean="0"/>
              <a:t>Deliver high quality and support our children</a:t>
            </a:r>
          </a:p>
          <a:p>
            <a:pPr lvl="1"/>
            <a:r>
              <a:rPr lang="en-GB" sz="2000" kern="0" dirty="0" smtClean="0"/>
              <a:t>Support older teenagers. Very challenging to find properly registered provision which can support vulnerable 16 and 17 years olds. Relying on CQC registered services in some instances. </a:t>
            </a:r>
          </a:p>
          <a:p>
            <a:pPr lvl="1"/>
            <a:r>
              <a:rPr lang="en-GB" sz="2000" kern="0" dirty="0" smtClean="0"/>
              <a:t>Support young people on </a:t>
            </a:r>
            <a:r>
              <a:rPr lang="en-GB" sz="2000" kern="0" dirty="0" err="1" smtClean="0"/>
              <a:t>DoLS</a:t>
            </a:r>
            <a:endParaRPr lang="en-GB" sz="2000" kern="0" dirty="0" smtClean="0"/>
          </a:p>
          <a:p>
            <a:pPr lvl="1"/>
            <a:r>
              <a:rPr lang="en-GB" sz="2000" kern="0" dirty="0" smtClean="0"/>
              <a:t>Supporting our children to move effectively on to live with families when they are ready</a:t>
            </a:r>
          </a:p>
          <a:p>
            <a:pPr lvl="1"/>
            <a:r>
              <a:rPr lang="en-GB" sz="2000" kern="0" dirty="0" smtClean="0"/>
              <a:t>Effectively prepare young people for independence</a:t>
            </a:r>
          </a:p>
          <a:p>
            <a:pPr lvl="1"/>
            <a:r>
              <a:rPr lang="en-GB" sz="2000" kern="0" dirty="0" smtClean="0"/>
              <a:t>Stick ability when things are tough</a:t>
            </a:r>
          </a:p>
          <a:p>
            <a:pPr lvl="1"/>
            <a:r>
              <a:rPr lang="en-GB" sz="2000" kern="0" dirty="0" smtClean="0"/>
              <a:t>Work with Tameside to take our children and work together to deliver for them</a:t>
            </a:r>
          </a:p>
          <a:p>
            <a:pPr lvl="1"/>
            <a:r>
              <a:rPr lang="en-GB" sz="2000" kern="0" dirty="0" smtClean="0"/>
              <a:t>Tell us proactively when you are getting vacancies and forward plan</a:t>
            </a:r>
          </a:p>
          <a:p>
            <a:endParaRPr lang="en-GB" sz="2400" kern="0" dirty="0" smtClean="0"/>
          </a:p>
          <a:p>
            <a:endParaRPr lang="en-GB" sz="2400" kern="0" dirty="0" smtClean="0"/>
          </a:p>
        </p:txBody>
      </p:sp>
    </p:spTree>
    <p:extLst>
      <p:ext uri="{BB962C8B-B14F-4D97-AF65-F5344CB8AC3E}">
        <p14:creationId xmlns:p14="http://schemas.microsoft.com/office/powerpoint/2010/main" val="3206017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Wider GM Sufficiency Challenge</a:t>
            </a:r>
            <a:r>
              <a:rPr lang="en-GB" dirty="0"/>
              <a:t/>
            </a:r>
            <a:br>
              <a:rPr lang="en-GB" dirty="0"/>
            </a:br>
            <a:r>
              <a:rPr lang="en-GB" sz="1050" dirty="0">
                <a:hlinkClick r:id="rId2"/>
              </a:rPr>
              <a:t>https://</a:t>
            </a:r>
            <a:r>
              <a:rPr lang="en-GB" sz="1050" dirty="0" smtClean="0">
                <a:hlinkClick r:id="rId2"/>
              </a:rPr>
              <a:t>greatermanchester-ca.gov.uk/media/3849/gmca_childrens_sufficiency_strategy_20-22_final.pdf</a:t>
            </a:r>
            <a:r>
              <a:rPr lang="en-GB" sz="1050" dirty="0" smtClean="0"/>
              <a:t> </a:t>
            </a:r>
            <a:endParaRPr lang="en-GB" dirty="0"/>
          </a:p>
        </p:txBody>
      </p:sp>
      <p:sp>
        <p:nvSpPr>
          <p:cNvPr id="3" name="Slide Number Placeholder 2"/>
          <p:cNvSpPr>
            <a:spLocks noGrp="1"/>
          </p:cNvSpPr>
          <p:nvPr>
            <p:ph type="sldNum" sz="quarter" idx="10"/>
          </p:nvPr>
        </p:nvSpPr>
        <p:spPr/>
        <p:txBody>
          <a:bodyPr/>
          <a:lstStyle/>
          <a:p>
            <a:pPr>
              <a:defRPr/>
            </a:pPr>
            <a:fld id="{1660EAF4-1D94-484E-B28C-246C6EDCCDD9}" type="slidenum">
              <a:rPr lang="en-GB" smtClean="0"/>
              <a:pPr>
                <a:defRPr/>
              </a:pPr>
              <a:t>8</a:t>
            </a:fld>
            <a:endParaRPr lang="en-GB" dirty="0"/>
          </a:p>
        </p:txBody>
      </p:sp>
      <p:pic>
        <p:nvPicPr>
          <p:cNvPr id="4" name="Picture 3"/>
          <p:cNvPicPr>
            <a:picLocks noChangeAspect="1"/>
          </p:cNvPicPr>
          <p:nvPr/>
        </p:nvPicPr>
        <p:blipFill>
          <a:blip r:embed="rId3"/>
          <a:stretch>
            <a:fillRect/>
          </a:stretch>
        </p:blipFill>
        <p:spPr>
          <a:xfrm>
            <a:off x="721858" y="1258888"/>
            <a:ext cx="7507742" cy="4814628"/>
          </a:xfrm>
          <a:prstGeom prst="rect">
            <a:avLst/>
          </a:prstGeom>
        </p:spPr>
      </p:pic>
    </p:spTree>
    <p:extLst>
      <p:ext uri="{BB962C8B-B14F-4D97-AF65-F5344CB8AC3E}">
        <p14:creationId xmlns:p14="http://schemas.microsoft.com/office/powerpoint/2010/main" val="2953051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0"/>
            <a:ext cx="8642350" cy="1143000"/>
          </a:xfrm>
        </p:spPr>
        <p:txBody>
          <a:bodyPr/>
          <a:lstStyle/>
          <a:p>
            <a:r>
              <a:rPr lang="en-GB" dirty="0" smtClean="0"/>
              <a:t>Supported and Independent Living</a:t>
            </a:r>
            <a:endParaRPr lang="en-GB" dirty="0"/>
          </a:p>
        </p:txBody>
      </p:sp>
      <p:sp>
        <p:nvSpPr>
          <p:cNvPr id="3" name="Slide Number Placeholder 2"/>
          <p:cNvSpPr>
            <a:spLocks noGrp="1"/>
          </p:cNvSpPr>
          <p:nvPr>
            <p:ph type="sldNum" sz="quarter" idx="10"/>
          </p:nvPr>
        </p:nvSpPr>
        <p:spPr/>
        <p:txBody>
          <a:bodyPr/>
          <a:lstStyle/>
          <a:p>
            <a:pPr>
              <a:defRPr/>
            </a:pPr>
            <a:fld id="{1660EAF4-1D94-484E-B28C-246C6EDCCDD9}" type="slidenum">
              <a:rPr lang="en-GB" smtClean="0"/>
              <a:pPr>
                <a:defRPr/>
              </a:pPr>
              <a:t>9</a:t>
            </a:fld>
            <a:endParaRPr lang="en-GB"/>
          </a:p>
        </p:txBody>
      </p:sp>
      <p:sp>
        <p:nvSpPr>
          <p:cNvPr id="4" name="Content Placeholder 2"/>
          <p:cNvSpPr txBox="1">
            <a:spLocks/>
          </p:cNvSpPr>
          <p:nvPr/>
        </p:nvSpPr>
        <p:spPr>
          <a:xfrm>
            <a:off x="250825" y="1441450"/>
            <a:ext cx="8642350" cy="4525963"/>
          </a:xfrm>
          <a:prstGeom prst="rect">
            <a:avLst/>
          </a:prstGeom>
        </p:spPr>
        <p:txBody>
          <a:bodyPr/>
          <a:lst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a:lstStyle>
          <a:p>
            <a:r>
              <a:rPr lang="en-GB" sz="2000" kern="0" dirty="0"/>
              <a:t>Important to be on Placements North West </a:t>
            </a:r>
            <a:r>
              <a:rPr lang="en-GB" sz="2000" kern="0" dirty="0" smtClean="0"/>
              <a:t>FPS</a:t>
            </a:r>
            <a:endParaRPr lang="en-GB" sz="2000" kern="0" dirty="0" smtClean="0"/>
          </a:p>
          <a:p>
            <a:r>
              <a:rPr lang="en-GB" sz="2000" kern="0" dirty="0" smtClean="0"/>
              <a:t>Demand for services increasing as our children age </a:t>
            </a:r>
          </a:p>
          <a:p>
            <a:r>
              <a:rPr lang="en-GB" sz="2000" kern="0" dirty="0" smtClean="0"/>
              <a:t>Quality services are important, the NW FPS raised the bar on training and in other areas. </a:t>
            </a:r>
          </a:p>
          <a:p>
            <a:r>
              <a:rPr lang="en-GB" sz="2000" kern="0" dirty="0" smtClean="0"/>
              <a:t>National standards are coming and providers must be ready.</a:t>
            </a:r>
          </a:p>
          <a:p>
            <a:r>
              <a:rPr lang="en-GB" sz="2000" kern="0" dirty="0" smtClean="0"/>
              <a:t>With more of our children in residential than is typical, we will need good quality supported accommodation to help them transition to independence </a:t>
            </a:r>
            <a:endParaRPr lang="en-GB" sz="2000" kern="0" dirty="0" smtClean="0"/>
          </a:p>
          <a:p>
            <a:r>
              <a:rPr lang="en-GB" sz="2000" kern="0" dirty="0" smtClean="0"/>
              <a:t>New homes and services have opened </a:t>
            </a:r>
            <a:r>
              <a:rPr lang="en-GB" sz="2000" kern="0" dirty="0" smtClean="0"/>
              <a:t>during covid</a:t>
            </a:r>
          </a:p>
          <a:p>
            <a:r>
              <a:rPr lang="en-GB" sz="2000" kern="0" dirty="0" smtClean="0"/>
              <a:t>Tameside has developed transition support service which has increased to 17 beds. Looking at how to further increase capacity. Accommodation a key strategic focus.</a:t>
            </a:r>
          </a:p>
          <a:p>
            <a:pPr marL="0" indent="0">
              <a:buNone/>
            </a:pPr>
            <a:r>
              <a:rPr lang="en-GB" sz="2400" kern="0" dirty="0" smtClean="0"/>
              <a:t/>
            </a:r>
            <a:br>
              <a:rPr lang="en-GB" sz="2400" kern="0" dirty="0" smtClean="0"/>
            </a:br>
            <a:r>
              <a:rPr lang="en-GB" sz="2400" kern="0" dirty="0" smtClean="0"/>
              <a:t/>
            </a:r>
            <a:br>
              <a:rPr lang="en-GB" sz="2400" kern="0" dirty="0" smtClean="0"/>
            </a:br>
            <a:endParaRPr lang="en-GB" sz="2000" kern="0" dirty="0" smtClean="0"/>
          </a:p>
          <a:p>
            <a:endParaRPr lang="en-GB" sz="2400" kern="0" dirty="0" smtClean="0"/>
          </a:p>
          <a:p>
            <a:endParaRPr lang="en-GB" sz="2400" kern="0" dirty="0" smtClean="0"/>
          </a:p>
        </p:txBody>
      </p:sp>
    </p:spTree>
    <p:extLst>
      <p:ext uri="{BB962C8B-B14F-4D97-AF65-F5344CB8AC3E}">
        <p14:creationId xmlns:p14="http://schemas.microsoft.com/office/powerpoint/2010/main" val="2093818182"/>
      </p:ext>
    </p:extLst>
  </p:cSld>
  <p:clrMapOvr>
    <a:masterClrMapping/>
  </p:clrMapOvr>
</p:sld>
</file>

<file path=ppt/theme/theme1.xml><?xml version="1.0" encoding="utf-8"?>
<a:theme xmlns:a="http://schemas.openxmlformats.org/drawingml/2006/main" name="Theme1">
  <a:themeElements>
    <a:clrScheme name="corporate_powerpo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orporate_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rporate_powerpo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rporate_powerpoi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rporate_powerpoi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rporate_powerpoi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rporate_powerpoi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rporate_powerpoi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rporate_powerpoin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rporate_powerpoi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rporate_powerpoi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rporate_powerpoi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rporate_powerpoi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rporate_powerpoi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Theme1</Template>
  <TotalTime>156</TotalTime>
  <Words>1185</Words>
  <Application>Microsoft Office PowerPoint</Application>
  <PresentationFormat>On-screen Show (4:3)</PresentationFormat>
  <Paragraphs>121</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Theme1</vt:lpstr>
      <vt:lpstr>Tameside Placements Provider Briefing</vt:lpstr>
      <vt:lpstr>Sufficiency position entering covid</vt:lpstr>
      <vt:lpstr>Children’s Home Placements</vt:lpstr>
      <vt:lpstr>Tameside local residential homes</vt:lpstr>
      <vt:lpstr>Wider GM Context </vt:lpstr>
      <vt:lpstr>Placing Locally</vt:lpstr>
      <vt:lpstr>Key challenges in residential</vt:lpstr>
      <vt:lpstr>Wider GM Sufficiency Challenge https://greatermanchester-ca.gov.uk/media/3849/gmca_childrens_sufficiency_strategy_20-22_final.pdf </vt:lpstr>
      <vt:lpstr>Supported and Independent Living</vt:lpstr>
      <vt:lpstr>Supported and Independent Living</vt:lpstr>
      <vt:lpstr>SAILS: Group Living Properties (2020)</vt:lpstr>
      <vt:lpstr> </vt:lpstr>
      <vt:lpstr>Fostering </vt:lpstr>
      <vt:lpstr>Fostering Capacity</vt:lpstr>
      <vt:lpstr>Enhanced and long term matching of foster carers</vt:lpstr>
      <vt:lpstr>Wider GM Sufficiency Challenge https://greatermanchester-ca.gov.uk/media/3849/gmca_childrens_sufficiency_strategy_20-22_final.pdf </vt:lpstr>
      <vt:lpstr>Brokerage &amp; Monitoring in Tameside</vt:lpstr>
      <vt:lpstr>Q&amp;A</vt:lpstr>
      <vt:lpstr>Brokerage and Monitoring Discussion</vt:lpstr>
      <vt:lpstr>Challenges</vt:lpstr>
    </vt:vector>
  </TitlesOfParts>
  <Company>TMBC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Adrian Rocks</dc:creator>
  <cp:lastModifiedBy>Adrian Rocks</cp:lastModifiedBy>
  <cp:revision>21</cp:revision>
  <dcterms:created xsi:type="dcterms:W3CDTF">2021-07-16T06:00:41Z</dcterms:created>
  <dcterms:modified xsi:type="dcterms:W3CDTF">2021-07-16T08:37:26Z</dcterms:modified>
</cp:coreProperties>
</file>