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C005E"/>
    <a:srgbClr val="BE1B4E"/>
    <a:srgbClr val="BC2054"/>
    <a:srgbClr val="CC0066"/>
    <a:srgbClr val="A22E52"/>
    <a:srgbClr val="BF3761"/>
    <a:srgbClr val="CC3257"/>
    <a:srgbClr val="C23053"/>
    <a:srgbClr val="C1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B8E4D-F22E-4856-AC78-B1679568573D}" type="datetimeFigureOut">
              <a:rPr lang="en-GB" smtClean="0"/>
              <a:t>20/07/2020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A4EAB-E847-4721-956E-2408CA044504}" type="slidenum">
              <a:rPr lang="en-GB" smtClean="0"/>
              <a:t>‹#›</a:t>
            </a:fld>
            <a:endParaRPr lang="en-GB"/>
          </a:p>
        </p:txBody>
      </p:sp>
    </p:spTree>
    <p:extLst>
      <p:ext uri="{BB962C8B-B14F-4D97-AF65-F5344CB8AC3E}">
        <p14:creationId xmlns:p14="http://schemas.microsoft.com/office/powerpoint/2010/main" val="336281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Commissioning isn’t just the purchase</a:t>
            </a:r>
            <a:r>
              <a:rPr lang="en-GB" baseline="0" dirty="0" smtClean="0"/>
              <a:t> of a service, it’s a continual cycle of planning, procuring, delivering, monitoring and evaluation.</a:t>
            </a:r>
          </a:p>
          <a:p>
            <a:r>
              <a:rPr lang="en-GB" baseline="0" dirty="0" smtClean="0"/>
              <a:t>Not one action but many – might include needs assessments, service specifications, contract negotiation, quality assessments.</a:t>
            </a:r>
          </a:p>
          <a:p>
            <a:r>
              <a:rPr lang="en-GB" baseline="0" dirty="0" smtClean="0"/>
              <a:t>It’s making sure all systems are designed, delivered, and evaluated</a:t>
            </a:r>
          </a:p>
          <a:p>
            <a:endParaRPr lang="en-GB" baseline="0" dirty="0" smtClean="0"/>
          </a:p>
          <a:p>
            <a:r>
              <a:rPr lang="en-GB" baseline="0" dirty="0" smtClean="0"/>
              <a:t>Some services commissioned might cover whole population needs, whilst other services may need to be secured for just a few individuals</a:t>
            </a:r>
            <a:endParaRPr lang="en-GB" dirty="0" smtClean="0"/>
          </a:p>
          <a:p>
            <a:endParaRPr lang="en-GB" dirty="0" smtClean="0"/>
          </a:p>
          <a:p>
            <a:r>
              <a:rPr lang="en-GB" sz="1200" b="0" i="0" u="none" strike="noStrike" kern="1200" baseline="0" dirty="0" smtClean="0">
                <a:solidFill>
                  <a:schemeClr val="tx1"/>
                </a:solidFill>
                <a:latin typeface="Arial" charset="0"/>
                <a:ea typeface="+mn-ea"/>
                <a:cs typeface="+mn-cs"/>
              </a:rPr>
              <a:t>Effective commissioning plays a central role in driving up quality, enabling people to meaningfully be involved in their own services or care, facilitating integrated service delivery, and making the most effective use of the available resources.</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2</a:t>
            </a:fld>
            <a:endParaRPr lang="en-GB" dirty="0"/>
          </a:p>
        </p:txBody>
      </p:sp>
    </p:spTree>
    <p:extLst>
      <p:ext uri="{BB962C8B-B14F-4D97-AF65-F5344CB8AC3E}">
        <p14:creationId xmlns:p14="http://schemas.microsoft.com/office/powerpoint/2010/main" val="546652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To ensure coproduction success, the social care institute for excellence tells us that there are 4 areas that need to work together, and that might need to work on within the organisation: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a:t>
            </a:r>
            <a:r>
              <a:rPr lang="en-GB" b="1" baseline="0" dirty="0" smtClean="0"/>
              <a:t>culture</a:t>
            </a:r>
            <a:r>
              <a:rPr lang="en-GB" baseline="0" dirty="0" smtClean="0"/>
              <a:t> of the organisation is what it believes in – it means everyone knows what coproduction is and is committed to it, and are ready to do things differently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a:t>
            </a:r>
            <a:r>
              <a:rPr lang="en-GB" b="1" baseline="0" dirty="0" smtClean="0"/>
              <a:t>structure</a:t>
            </a:r>
            <a:r>
              <a:rPr lang="en-GB" baseline="0" dirty="0" smtClean="0"/>
              <a:t> – this is the way the different parts of the organisation work together to ensure coproduction is possible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Practice</a:t>
            </a:r>
            <a:r>
              <a:rPr lang="en-GB" baseline="0" dirty="0" smtClean="0"/>
              <a:t> – its about the way people do their work – ensuring everyone is skilled and systems accessible and support in place to ensure coproduction is possible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Review</a:t>
            </a:r>
            <a:r>
              <a:rPr lang="en-GB" baseline="0" dirty="0" smtClean="0"/>
              <a:t> – checking how services are working, and if they can be improved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11</a:t>
            </a:fld>
            <a:endParaRPr lang="en-GB" dirty="0"/>
          </a:p>
        </p:txBody>
      </p:sp>
    </p:spTree>
    <p:extLst>
      <p:ext uri="{BB962C8B-B14F-4D97-AF65-F5344CB8AC3E}">
        <p14:creationId xmlns:p14="http://schemas.microsoft.com/office/powerpoint/2010/main" val="108140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There’s no single formula</a:t>
            </a:r>
            <a:r>
              <a:rPr lang="en-GB" baseline="0" dirty="0" smtClean="0"/>
              <a:t> for starting a coproduction commission. Here are some guiding principles about coproduction.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We’ll have to be transparent – some services may have certain prescribed expectations from guidance / law that we can’t amend so be clear as to what can / can’t be co-produced but can’t make it an excuse not t.</a:t>
            </a:r>
            <a:endParaRPr lang="en-GB" dirty="0" smtClean="0"/>
          </a:p>
          <a:p>
            <a:endParaRPr lang="en-GB" baseline="0" dirty="0" smtClean="0"/>
          </a:p>
          <a:p>
            <a:r>
              <a:rPr lang="en-GB" baseline="0" dirty="0" smtClean="0"/>
              <a:t>Keep in mind that you may need to break down the barriers between people who use the services and professionals – this is a reciprocal process, we’re shifting the emphasis from managing service providers to facilitating organisations to become agents for change.</a:t>
            </a:r>
          </a:p>
          <a:p>
            <a:endParaRPr lang="en-GB" baseline="0" dirty="0" smtClean="0"/>
          </a:p>
          <a:p>
            <a:r>
              <a:rPr lang="en-GB" sz="1200" b="0" i="0" u="none" strike="noStrike" kern="1200" baseline="0" dirty="0" smtClean="0">
                <a:solidFill>
                  <a:schemeClr val="tx1"/>
                </a:solidFill>
                <a:latin typeface="Arial" charset="0"/>
                <a:ea typeface="+mn-ea"/>
                <a:cs typeface="+mn-cs"/>
              </a:rPr>
              <a:t>Notice the shift away from a culture of ‘caring for’ to a culture of enabling and facilitating, professional expertise is vital but is most useful alongside personal experience.</a:t>
            </a: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12</a:t>
            </a:fld>
            <a:endParaRPr lang="en-GB" dirty="0"/>
          </a:p>
        </p:txBody>
      </p:sp>
    </p:spTree>
    <p:extLst>
      <p:ext uri="{BB962C8B-B14F-4D97-AF65-F5344CB8AC3E}">
        <p14:creationId xmlns:p14="http://schemas.microsoft.com/office/powerpoint/2010/main" val="108140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Some starting thoughts </a:t>
            </a:r>
          </a:p>
          <a:p>
            <a:endParaRPr lang="en-GB" dirty="0" smtClean="0"/>
          </a:p>
          <a:p>
            <a:r>
              <a:rPr lang="en-GB" dirty="0" smtClean="0"/>
              <a:t>Plain language</a:t>
            </a:r>
            <a:r>
              <a:rPr lang="en-GB" baseline="0" dirty="0" smtClean="0"/>
              <a:t> – no jargon</a:t>
            </a:r>
            <a:endParaRPr lang="en-GB" dirty="0" smtClean="0"/>
          </a:p>
          <a:p>
            <a:r>
              <a:rPr lang="en-GB" dirty="0" smtClean="0"/>
              <a:t>Listen to under</a:t>
            </a:r>
          </a:p>
          <a:p>
            <a:r>
              <a:rPr lang="en-GB" dirty="0" smtClean="0"/>
              <a:t>stand or</a:t>
            </a:r>
            <a:r>
              <a:rPr lang="en-GB" baseline="0" dirty="0" smtClean="0"/>
              <a:t> listen to respond – reflect what is actually being said</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13</a:t>
            </a:fld>
            <a:endParaRPr lang="en-GB" dirty="0"/>
          </a:p>
        </p:txBody>
      </p:sp>
    </p:spTree>
    <p:extLst>
      <p:ext uri="{BB962C8B-B14F-4D97-AF65-F5344CB8AC3E}">
        <p14:creationId xmlns:p14="http://schemas.microsoft.com/office/powerpoint/2010/main" val="108140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a:t>
            </a:r>
            <a:r>
              <a:rPr lang="en-GB" baseline="0" dirty="0" smtClean="0"/>
              <a:t> an organisation we want to support our providers and in July 2020 the children’s commissioning team have introduced a providers forum to encourage sharing of information and good practice to benefit the services for our </a:t>
            </a:r>
            <a:r>
              <a:rPr lang="en-GB" baseline="0" dirty="0" err="1" smtClean="0"/>
              <a:t>cyp</a:t>
            </a:r>
            <a:r>
              <a:rPr lang="en-GB" baseline="0" dirty="0" smtClean="0"/>
              <a:t> and families within Tameside.</a:t>
            </a:r>
          </a:p>
          <a:p>
            <a:endParaRPr lang="en-GB" baseline="0" dirty="0" smtClean="0"/>
          </a:p>
          <a:p>
            <a:r>
              <a:rPr lang="en-GB" baseline="0" dirty="0" smtClean="0"/>
              <a:t>By encouraging co-production our providers will also benefit from the way of working.  Benefits include (</a:t>
            </a:r>
            <a:r>
              <a:rPr lang="en-GB" baseline="0" smtClean="0"/>
              <a:t>see slide).</a:t>
            </a:r>
            <a:endParaRPr lang="en-GB" baseline="0" dirty="0" smtClean="0"/>
          </a:p>
          <a:p>
            <a:endParaRPr lang="en-GB" baseline="0" dirty="0" smtClean="0"/>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14</a:t>
            </a:fld>
            <a:endParaRPr lang="en-GB" dirty="0"/>
          </a:p>
        </p:txBody>
      </p:sp>
    </p:spTree>
    <p:extLst>
      <p:ext uri="{BB962C8B-B14F-4D97-AF65-F5344CB8AC3E}">
        <p14:creationId xmlns:p14="http://schemas.microsoft.com/office/powerpoint/2010/main" val="1343471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a:p>
            <a:endParaRPr lang="en-GB" dirty="0" smtClean="0"/>
          </a:p>
          <a:p>
            <a:endParaRPr lang="en-GB" smtClean="0"/>
          </a:p>
          <a:p>
            <a:endParaRPr lang="en-GB" dirty="0" smtClean="0"/>
          </a:p>
          <a:p>
            <a:endParaRPr lang="en-GB" dirty="0" smtClean="0"/>
          </a:p>
          <a:p>
            <a:r>
              <a:rPr lang="en-GB" dirty="0" smtClean="0"/>
              <a:t>If questioned</a:t>
            </a:r>
            <a:r>
              <a:rPr lang="en-GB" baseline="0" dirty="0" smtClean="0"/>
              <a:t> – the economic argument for potential savings evidenced:</a:t>
            </a:r>
            <a:endParaRPr lang="en-GB" dirty="0" smtClean="0"/>
          </a:p>
          <a:p>
            <a:endParaRPr lang="en-GB" dirty="0" smtClean="0"/>
          </a:p>
          <a:p>
            <a:r>
              <a:rPr lang="en-GB" dirty="0" smtClean="0"/>
              <a:t>Some of the clearest evidence of the potential savings that can be achieved in prevention using co-production in health services has come from Nesta’s People Powered Health programme. This programme focuses on ways to improve practice in health services, including peer support and co-design/co-delivery with people who use services. Nesta’s analysis of the programme shows that where these approaches are used with people with long-term conditions, they deliver savings of approximately seven per cent through things like reduced and shorter hospital admissions and fewer visits to casualty departments. They also argue that these savings would grow to 20 per cent as the different parts of the programme support each other.</a:t>
            </a: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15</a:t>
            </a:fld>
            <a:endParaRPr lang="en-GB" dirty="0"/>
          </a:p>
        </p:txBody>
      </p:sp>
    </p:spTree>
    <p:extLst>
      <p:ext uri="{BB962C8B-B14F-4D97-AF65-F5344CB8AC3E}">
        <p14:creationId xmlns:p14="http://schemas.microsoft.com/office/powerpoint/2010/main" val="108140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Effective commissioning plays a central role in driving up quality, enabling people to meaningfully be involved in their own services or care, facilitating integrated service delivery, and making the most effective use of the available resources.</a:t>
            </a:r>
            <a:endParaRPr lang="en-GB" sz="1200"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What is good commissioning?</a:t>
            </a:r>
          </a:p>
          <a:p>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University of Birmingham - </a:t>
            </a:r>
            <a:r>
              <a:rPr lang="en-GB" sz="1200" b="0" i="0" u="none" strike="noStrike" kern="1200" baseline="0" dirty="0" smtClean="0">
                <a:solidFill>
                  <a:schemeClr val="tx1"/>
                </a:solidFill>
                <a:latin typeface="Arial" charset="0"/>
                <a:ea typeface="+mn-ea"/>
                <a:cs typeface="+mn-cs"/>
              </a:rPr>
              <a:t>Commissioning for Better Outcomes: A Route Map</a:t>
            </a:r>
            <a:endParaRPr lang="en-GB"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p>
          <a:p>
            <a:r>
              <a:rPr lang="en-GB" sz="1200" b="1" kern="1200" dirty="0" smtClean="0">
                <a:solidFill>
                  <a:schemeClr val="tx1"/>
                </a:solidFill>
                <a:effectLst/>
                <a:latin typeface="Arial" charset="0"/>
                <a:ea typeface="+mn-ea"/>
                <a:cs typeface="+mn-cs"/>
              </a:rPr>
              <a:t>Person centred &amp; outcome focussed (best suits the needs of the user and outcomes are meaningful</a:t>
            </a:r>
            <a:r>
              <a:rPr lang="en-GB" sz="1200" b="1" kern="1200" baseline="0" dirty="0" smtClean="0">
                <a:solidFill>
                  <a:schemeClr val="tx1"/>
                </a:solidFill>
                <a:effectLst/>
                <a:latin typeface="Arial" charset="0"/>
                <a:ea typeface="+mn-ea"/>
                <a:cs typeface="+mn-cs"/>
              </a:rPr>
              <a:t> and positive</a:t>
            </a:r>
            <a:r>
              <a:rPr lang="en-GB" sz="1200" b="1" kern="1200" dirty="0" smtClean="0">
                <a:solidFill>
                  <a:schemeClr val="tx1"/>
                </a:solidFill>
                <a:effectLst/>
                <a:latin typeface="Arial" charset="0"/>
                <a:ea typeface="+mn-ea"/>
                <a:cs typeface="+mn-cs"/>
              </a:rPr>
              <a:t>)</a:t>
            </a:r>
          </a:p>
          <a:p>
            <a:r>
              <a:rPr lang="en-GB" sz="1200" kern="1200" dirty="0" smtClean="0">
                <a:solidFill>
                  <a:schemeClr val="tx1"/>
                </a:solidFill>
                <a:effectLst/>
                <a:latin typeface="Arial" charset="0"/>
                <a:ea typeface="+mn-ea"/>
                <a:cs typeface="+mn-cs"/>
              </a:rPr>
              <a:t>(focusses on what people say matters to them most, empowering them to have choice and control in their lives and promotes health and wellbeing for all – the whole community not just the individual)</a:t>
            </a:r>
          </a:p>
          <a:p>
            <a:r>
              <a:rPr lang="en-GB" sz="1200" b="1" kern="1200" dirty="0" smtClean="0">
                <a:solidFill>
                  <a:schemeClr val="tx1"/>
                </a:solidFill>
                <a:effectLst/>
                <a:latin typeface="Arial" charset="0"/>
                <a:ea typeface="+mn-ea"/>
                <a:cs typeface="+mn-cs"/>
              </a:rPr>
              <a:t>Inclusive (everybody</a:t>
            </a:r>
            <a:r>
              <a:rPr lang="en-GB" sz="1200" b="1" kern="1200" baseline="0" dirty="0" smtClean="0">
                <a:solidFill>
                  <a:schemeClr val="tx1"/>
                </a:solidFill>
                <a:effectLst/>
                <a:latin typeface="Arial" charset="0"/>
                <a:ea typeface="+mn-ea"/>
                <a:cs typeface="+mn-cs"/>
              </a:rPr>
              <a:t> is equal and families seen as assets</a:t>
            </a:r>
            <a:endParaRPr lang="en-GB" sz="1200" b="1"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Understanding that people are experts in their own lives, promoting positive engagement and reducing inequalities</a:t>
            </a:r>
          </a:p>
          <a:p>
            <a:r>
              <a:rPr lang="en-GB" sz="1200" b="1" kern="1200" dirty="0" smtClean="0">
                <a:solidFill>
                  <a:schemeClr val="tx1"/>
                </a:solidFill>
                <a:effectLst/>
                <a:latin typeface="Arial" charset="0"/>
                <a:ea typeface="+mn-ea"/>
                <a:cs typeface="+mn-cs"/>
              </a:rPr>
              <a:t>Well Led</a:t>
            </a:r>
          </a:p>
          <a:p>
            <a:r>
              <a:rPr lang="en-GB" sz="1200" kern="1200" dirty="0" smtClean="0">
                <a:solidFill>
                  <a:schemeClr val="tx1"/>
                </a:solidFill>
                <a:effectLst/>
                <a:latin typeface="Arial" charset="0"/>
                <a:ea typeface="+mn-ea"/>
                <a:cs typeface="+mn-cs"/>
              </a:rPr>
              <a:t>Reflects sound values, whole system approach based on evidence and outcomes </a:t>
            </a:r>
          </a:p>
          <a:p>
            <a:r>
              <a:rPr lang="en-GB" sz="1200" b="1" kern="1200" dirty="0" smtClean="0">
                <a:solidFill>
                  <a:schemeClr val="tx1"/>
                </a:solidFill>
                <a:effectLst/>
                <a:latin typeface="Arial" charset="0"/>
                <a:ea typeface="+mn-ea"/>
                <a:cs typeface="+mn-cs"/>
              </a:rPr>
              <a:t>Promotes a diverse and sustainable market</a:t>
            </a:r>
          </a:p>
          <a:p>
            <a:r>
              <a:rPr lang="en-GB" sz="1200" b="0" kern="1200" dirty="0" smtClean="0">
                <a:solidFill>
                  <a:schemeClr val="tx1"/>
                </a:solidFill>
                <a:effectLst/>
                <a:latin typeface="Arial" charset="0"/>
                <a:ea typeface="+mn-ea"/>
                <a:cs typeface="+mn-cs"/>
              </a:rPr>
              <a:t>Offers good value for money with and develops and sustains a skilled and motivated workforce and supports financial sustainability of providers</a:t>
            </a:r>
          </a:p>
          <a:p>
            <a:endParaRPr lang="en-GB" sz="1200" b="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Arial" charset="0"/>
                <a:ea typeface="+mn-ea"/>
                <a:cs typeface="+mn-cs"/>
              </a:rPr>
              <a:t>To ensure we</a:t>
            </a:r>
            <a:r>
              <a:rPr lang="en-GB" sz="1200" b="0" kern="1200" baseline="0" dirty="0" smtClean="0">
                <a:solidFill>
                  <a:schemeClr val="tx1"/>
                </a:solidFill>
                <a:effectLst/>
                <a:latin typeface="Arial" charset="0"/>
                <a:ea typeface="+mn-ea"/>
                <a:cs typeface="+mn-cs"/>
              </a:rPr>
              <a:t> get the best outcomes, we need to prioritise the users of services in the commissioning processes</a:t>
            </a:r>
          </a:p>
          <a:p>
            <a:endParaRPr lang="en-GB" sz="1200" b="0" kern="1200" dirty="0" smtClean="0">
              <a:solidFill>
                <a:schemeClr val="tx1"/>
              </a:solidFill>
              <a:effectLst/>
              <a:latin typeface="Arial" charset="0"/>
              <a:ea typeface="+mn-ea"/>
              <a:cs typeface="+mn-cs"/>
            </a:endParaRPr>
          </a:p>
          <a:p>
            <a:endParaRPr lang="en-GB"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3</a:t>
            </a:fld>
            <a:endParaRPr lang="en-GB" dirty="0"/>
          </a:p>
        </p:txBody>
      </p:sp>
    </p:spTree>
    <p:extLst>
      <p:ext uri="{BB962C8B-B14F-4D97-AF65-F5344CB8AC3E}">
        <p14:creationId xmlns:p14="http://schemas.microsoft.com/office/powerpoint/2010/main" val="215333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n-ea"/>
                <a:cs typeface="+mn-cs"/>
              </a:rPr>
              <a:t>In summary</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People’s needs are better met when they have an equal and reciprocal relationship with professionals - working together to get the services they need and want.</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The conventional model of commissioning can disempower people who are who are supposed to benefit from services.  If we fail to recognise service users’ own strengths and assets we create a culture of dependency.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So meeting needs is best done through coproduction commissioning – a process of meaningful involvement for users in the commissioning of services</a:t>
            </a:r>
            <a:endParaRPr lang="en-GB" dirty="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4</a:t>
            </a:fld>
            <a:endParaRPr lang="en-GB" dirty="0"/>
          </a:p>
        </p:txBody>
      </p:sp>
    </p:spTree>
    <p:extLst>
      <p:ext uri="{BB962C8B-B14F-4D97-AF65-F5344CB8AC3E}">
        <p14:creationId xmlns:p14="http://schemas.microsoft.com/office/powerpoint/2010/main" val="42675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Many service</a:t>
            </a:r>
            <a:r>
              <a:rPr lang="en-GB" baseline="0" dirty="0" smtClean="0"/>
              <a:t> commissioners may already consider they involve service users, but there are different levels this can be done – a ‘ladder’ of informing at the very lowest level to co-production at the top of the ladder.</a:t>
            </a:r>
          </a:p>
          <a:p>
            <a:endParaRPr lang="en-GB" baseline="0" dirty="0" smtClean="0"/>
          </a:p>
          <a:p>
            <a:r>
              <a:rPr lang="en-GB" baseline="0" dirty="0" smtClean="0"/>
              <a:t>Depending on the audience this activity might be used or described:</a:t>
            </a:r>
          </a:p>
          <a:p>
            <a:endParaRPr lang="en-GB" baseline="0" dirty="0" smtClean="0"/>
          </a:p>
          <a:p>
            <a:r>
              <a:rPr lang="en-GB" baseline="0" dirty="0" smtClean="0"/>
              <a:t>Split into groups</a:t>
            </a:r>
          </a:p>
          <a:p>
            <a:endParaRPr lang="en-GB" baseline="0" dirty="0" smtClean="0"/>
          </a:p>
          <a:p>
            <a:r>
              <a:rPr lang="en-GB" baseline="0" dirty="0" smtClean="0"/>
              <a:t>Group 1 – a picture of a male dinner suit and female ball gown for a prom that we’ve bought for you to wear – what do you think?</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Group 2 -  a choice of 3 female &amp; 3 male outfits for a prom given as pictures.  Which one would choose and why?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Group 3 – design a little black dress and black dinner suit for a prom using the outlines provided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Group 4 – given 2 person outlines - you’re going to a prom, design 2 outfits.  Tell us about your choice of design and it’s design features – order the design features in importance so we understand what is most important to you.</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All groups to feedback – would they wear the outfit, which group would they prefer to be in.  Think about being prescribed to, given choices, or being encouraged to design what you wanted.  We can see the ladder of informing, consulting and coproducing being </a:t>
            </a:r>
            <a:r>
              <a:rPr lang="en-GB" baseline="0" dirty="0" err="1" smtClean="0"/>
              <a:t>cocreators</a:t>
            </a:r>
            <a:r>
              <a:rPr lang="en-GB"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5</a:t>
            </a:fld>
            <a:endParaRPr lang="en-GB" dirty="0"/>
          </a:p>
        </p:txBody>
      </p:sp>
    </p:spTree>
    <p:extLst>
      <p:ext uri="{BB962C8B-B14F-4D97-AF65-F5344CB8AC3E}">
        <p14:creationId xmlns:p14="http://schemas.microsoft.com/office/powerpoint/2010/main" val="42675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 Children in Care Council trialled</a:t>
            </a:r>
            <a:r>
              <a:rPr lang="en-GB" baseline="0" dirty="0" smtClean="0"/>
              <a:t> the explanatory activity – you can see they go up the ladder of co-production.</a:t>
            </a:r>
          </a:p>
          <a:p>
            <a:r>
              <a:rPr lang="en-GB" baseline="0" dirty="0" smtClean="0"/>
              <a:t>From left (bottom of the ladder) they were asked their opinion of the dress – they didn’t like it – it was too long, and they didn’t like the top</a:t>
            </a:r>
          </a:p>
          <a:p>
            <a:r>
              <a:rPr lang="en-GB" baseline="0" dirty="0" smtClean="0"/>
              <a:t>The middle group had a choice of 3 – they chose the </a:t>
            </a:r>
            <a:r>
              <a:rPr lang="en-GB" baseline="0" dirty="0" err="1" smtClean="0"/>
              <a:t>cinderella</a:t>
            </a:r>
            <a:r>
              <a:rPr lang="en-GB" baseline="0" dirty="0" smtClean="0"/>
              <a:t> one – but did say they wouldn’t wear it!</a:t>
            </a:r>
          </a:p>
          <a:p>
            <a:r>
              <a:rPr lang="en-GB" baseline="0" dirty="0" smtClean="0"/>
              <a:t>The third group designed the dress they’d want and told me the priorities</a:t>
            </a:r>
            <a:endParaRPr lang="en-GB" dirty="0" smtClean="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6</a:t>
            </a:fld>
            <a:endParaRPr lang="en-GB" dirty="0"/>
          </a:p>
        </p:txBody>
      </p:sp>
    </p:spTree>
    <p:extLst>
      <p:ext uri="{BB962C8B-B14F-4D97-AF65-F5344CB8AC3E}">
        <p14:creationId xmlns:p14="http://schemas.microsoft.com/office/powerpoint/2010/main" val="426758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The National Co-production Advisory Group (NCAG)  talk about a ladder of co-production from coercion all the way up to co-production.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Whilst I’m hopeful that no coercion takes place, it is interesting for us all to self assess where we are actually on the ladder</a:t>
            </a:r>
          </a:p>
          <a:p>
            <a:endParaRPr lang="en-GB" sz="1200" b="0" i="0" u="none" strike="noStrike" kern="1200" baseline="0" dirty="0" smtClean="0">
              <a:solidFill>
                <a:schemeClr val="tx1"/>
              </a:solidFill>
              <a:latin typeface="Arial" charset="0"/>
              <a:ea typeface="+mn-ea"/>
              <a:cs typeface="+mn-cs"/>
            </a:endParaRP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Let’s start at the bottom – coercion – views are not considered, event if an event about services is organised</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The education stage is where services users are helped to understand service design and delivery but nothing further than giving knowledge.</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Informing is where those responsible for organising services explain to people how the services work, what decisions have been made and why.</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Consultation is where people are asked to fill in surveys or attend meetings – this can be sometimes be tokenistic as the people completing the consultation have limited power to influence or affect change</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Engagement enables people who use services to be given more opportunities to express their views and their may be some influence over decisions depending on how much those co-ordinating services will allow.</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Co-designing is where the community are involved in the design which is based on their experiences and ideas – they have a genuine influence in the shape of the service but have not been involved in the whole process.</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When we reach the top of the ladder and have co-production you’ll see an equal relationship between people who use the services and those responsible.  They have worked together on the whole process – design and delivery sharing strategic decisions about policies or the best way to deliver services.</a:t>
            </a:r>
          </a:p>
          <a:p>
            <a:endParaRPr lang="en-GB"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The term co-production refers to a way of working, whereby everybody works together on an equal basis to create a service or come to a decision which works for them all.  It is built on the principle that those who use a service are best placed to help design it. </a:t>
            </a:r>
            <a:r>
              <a:rPr lang="en-GB" dirty="0" smtClean="0"/>
              <a:t>Apart from the expectations in the </a:t>
            </a:r>
            <a:r>
              <a:rPr lang="en-GB" sz="1200" kern="1200" dirty="0" smtClean="0">
                <a:solidFill>
                  <a:schemeClr val="tx1"/>
                </a:solidFill>
                <a:effectLst/>
                <a:latin typeface="Arial" charset="0"/>
                <a:ea typeface="+mn-ea"/>
                <a:cs typeface="+mn-cs"/>
              </a:rPr>
              <a:t>SEN – joint area review – education, social workers etc</a:t>
            </a:r>
            <a:r>
              <a:rPr lang="en-GB" sz="1200" kern="1200" baseline="0" dirty="0" smtClean="0">
                <a:solidFill>
                  <a:schemeClr val="tx1"/>
                </a:solidFill>
                <a:effectLst/>
                <a:latin typeface="Arial" charset="0"/>
                <a:ea typeface="+mn-ea"/>
                <a:cs typeface="+mn-cs"/>
              </a:rPr>
              <a:t> that’ll</a:t>
            </a:r>
            <a:r>
              <a:rPr lang="en-GB" sz="1200" kern="1200" dirty="0" smtClean="0">
                <a:solidFill>
                  <a:schemeClr val="tx1"/>
                </a:solidFill>
                <a:effectLst/>
                <a:latin typeface="Arial" charset="0"/>
                <a:ea typeface="+mn-ea"/>
                <a:cs typeface="+mn-cs"/>
              </a:rPr>
              <a:t> want to see a co-production</a:t>
            </a:r>
            <a:r>
              <a:rPr lang="en-GB" sz="1200" kern="1200" baseline="0" dirty="0" smtClean="0">
                <a:solidFill>
                  <a:schemeClr val="tx1"/>
                </a:solidFill>
                <a:effectLst/>
                <a:latin typeface="Arial" charset="0"/>
                <a:ea typeface="+mn-ea"/>
                <a:cs typeface="+mn-cs"/>
              </a:rPr>
              <a:t> t</a:t>
            </a:r>
            <a:r>
              <a:rPr lang="en-GB" sz="1200" kern="1200" dirty="0" smtClean="0">
                <a:solidFill>
                  <a:schemeClr val="tx1"/>
                </a:solidFill>
                <a:effectLst/>
                <a:latin typeface="Arial" charset="0"/>
                <a:ea typeface="+mn-ea"/>
                <a:cs typeface="+mn-cs"/>
              </a:rPr>
              <a:t>here’s plenty of reason to co-produce</a:t>
            </a:r>
            <a:endParaRPr lang="en-GB" dirty="0" smtClean="0"/>
          </a:p>
          <a:p>
            <a:endParaRPr lang="en-GB" b="0" i="0" baseline="0" dirty="0" smtClean="0"/>
          </a:p>
          <a:p>
            <a:endParaRPr lang="en-GB"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7</a:t>
            </a:fld>
            <a:endParaRPr lang="en-GB" dirty="0"/>
          </a:p>
        </p:txBody>
      </p:sp>
    </p:spTree>
    <p:extLst>
      <p:ext uri="{BB962C8B-B14F-4D97-AF65-F5344CB8AC3E}">
        <p14:creationId xmlns:p14="http://schemas.microsoft.com/office/powerpoint/2010/main" val="77637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Bringing</a:t>
            </a:r>
            <a:r>
              <a:rPr lang="en-GB" baseline="0" dirty="0" smtClean="0"/>
              <a:t> co-production practice and principles into Children’s Department in Tameside, the first step was to involve the children and young people in how we might do this.</a:t>
            </a:r>
            <a:endParaRPr lang="en-GB" dirty="0" smtClean="0"/>
          </a:p>
          <a:p>
            <a:endParaRPr lang="en-GB" dirty="0" smtClean="0"/>
          </a:p>
          <a:p>
            <a:r>
              <a:rPr lang="en-GB" dirty="0" smtClean="0"/>
              <a:t>The Listening co-production framework was written by</a:t>
            </a:r>
            <a:r>
              <a:rPr lang="en-GB" baseline="0" dirty="0" smtClean="0"/>
              <a:t> two groups of young people in November / December 2019 – the children in care council in November and in December the youth council continued the work.  The groups were given blank sheets of paper and asked their priorities, and which words they felt should be incorporated into a document</a:t>
            </a:r>
          </a:p>
          <a:p>
            <a:endParaRPr lang="en-GB" baseline="0" dirty="0" smtClean="0"/>
          </a:p>
          <a:p>
            <a:r>
              <a:rPr lang="en-GB" baseline="0" dirty="0" smtClean="0"/>
              <a:t>The internal design team helped transform their words into the document we now have</a:t>
            </a:r>
          </a:p>
          <a:p>
            <a:endParaRPr lang="en-GB" baseline="0" dirty="0" smtClean="0"/>
          </a:p>
          <a:p>
            <a:r>
              <a:rPr lang="en-GB" baseline="0" dirty="0" smtClean="0"/>
              <a:t>Prior to the governance approval the document went back to the children in care – their response was really positive – they were able to recognise their words and priorities within the document.</a:t>
            </a:r>
          </a:p>
          <a:p>
            <a:endParaRPr lang="en-GB" baseline="0" dirty="0" smtClean="0"/>
          </a:p>
          <a:p>
            <a:r>
              <a:rPr lang="en-GB" baseline="0" dirty="0" smtClean="0"/>
              <a:t>The document which is our framework for how we’re going to operate went through governance end of March 2020 to get approval and will be incorporated into children’s commissioning going forward.</a:t>
            </a:r>
          </a:p>
          <a:p>
            <a:endParaRPr lang="en-GB" baseline="0" dirty="0" smtClean="0"/>
          </a:p>
          <a:p>
            <a:r>
              <a:rPr lang="en-GB" baseline="0" dirty="0" smtClean="0"/>
              <a:t>(point out listen)</a:t>
            </a:r>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8</a:t>
            </a:fld>
            <a:endParaRPr lang="en-GB" dirty="0"/>
          </a:p>
        </p:txBody>
      </p:sp>
    </p:spTree>
    <p:extLst>
      <p:ext uri="{BB962C8B-B14F-4D97-AF65-F5344CB8AC3E}">
        <p14:creationId xmlns:p14="http://schemas.microsoft.com/office/powerpoint/2010/main" val="15875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 framework guides us</a:t>
            </a:r>
            <a:r>
              <a:rPr lang="en-GB" baseline="0" dirty="0" smtClean="0"/>
              <a:t> about our behaviours towards each other</a:t>
            </a:r>
            <a:endParaRPr lang="en-GB" dirty="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9</a:t>
            </a:fld>
            <a:endParaRPr lang="en-GB" dirty="0"/>
          </a:p>
        </p:txBody>
      </p:sp>
    </p:spTree>
    <p:extLst>
      <p:ext uri="{BB962C8B-B14F-4D97-AF65-F5344CB8AC3E}">
        <p14:creationId xmlns:p14="http://schemas.microsoft.com/office/powerpoint/2010/main" val="109435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And touches on the mechanisms for how we will co-produce</a:t>
            </a:r>
          </a:p>
          <a:p>
            <a:endParaRPr lang="en-GB" dirty="0" smtClean="0"/>
          </a:p>
          <a:p>
            <a:r>
              <a:rPr lang="en-GB" dirty="0" smtClean="0"/>
              <a:t>Advisory group</a:t>
            </a:r>
          </a:p>
          <a:p>
            <a:r>
              <a:rPr lang="en-GB" dirty="0" smtClean="0"/>
              <a:t>We’ll be visiting youth and family groups already in place to</a:t>
            </a:r>
            <a:r>
              <a:rPr lang="en-GB" baseline="0" dirty="0" smtClean="0"/>
              <a:t> recruit from – let us know if there’s a group you think we should attend, or if you’d prefer, we’re happy for you to have the presentation.</a:t>
            </a:r>
          </a:p>
          <a:p>
            <a:r>
              <a:rPr lang="en-GB" baseline="0" dirty="0" smtClean="0"/>
              <a:t>The advisory group is a register, don’t think meeting group.</a:t>
            </a:r>
          </a:p>
          <a:p>
            <a:r>
              <a:rPr lang="en-GB" baseline="0" dirty="0" smtClean="0"/>
              <a:t>Individuals can register their interest in areas that might include potential commissions and only when a commission is considered in an area of interest will an individual be contacted.</a:t>
            </a:r>
          </a:p>
          <a:p>
            <a:r>
              <a:rPr lang="en-GB" baseline="0" dirty="0" smtClean="0"/>
              <a:t>The advisory group details will be held by the children’s commissioning team who will seek the advisor’s permission to share their details with a team when they are looking to commission in an area of the advisor’s interest.</a:t>
            </a:r>
          </a:p>
          <a:p>
            <a:endParaRPr lang="en-GB" baseline="0" dirty="0" smtClean="0"/>
          </a:p>
          <a:p>
            <a:r>
              <a:rPr lang="en-GB" baseline="0" dirty="0" smtClean="0"/>
              <a:t>If you’re starting to think about commissioning a service, think co-production.  You don’t have to limit yourself to a meeting or an electronic survey – you can be creative in how you work with the advisory group.   Many of us have used electronic survey because it’s time efficient for us, but it may not be the most effective way of having a meaningful dialogue.</a:t>
            </a:r>
          </a:p>
          <a:p>
            <a:endParaRPr lang="en-GB" dirty="0"/>
          </a:p>
        </p:txBody>
      </p:sp>
      <p:sp>
        <p:nvSpPr>
          <p:cNvPr id="4" name="Slide Number Placeholder 3"/>
          <p:cNvSpPr>
            <a:spLocks noGrp="1"/>
          </p:cNvSpPr>
          <p:nvPr>
            <p:ph type="sldNum" sz="quarter" idx="10"/>
          </p:nvPr>
        </p:nvSpPr>
        <p:spPr/>
        <p:txBody>
          <a:bodyPr/>
          <a:lstStyle/>
          <a:p>
            <a:pPr>
              <a:defRPr/>
            </a:pPr>
            <a:fld id="{61A330EF-F8D9-4D91-9926-A9FAE92A8019}" type="slidenum">
              <a:rPr lang="en-GB" smtClean="0"/>
              <a:pPr>
                <a:defRPr/>
              </a:pPr>
              <a:t>10</a:t>
            </a:fld>
            <a:endParaRPr lang="en-GB" dirty="0"/>
          </a:p>
        </p:txBody>
      </p:sp>
    </p:spTree>
    <p:extLst>
      <p:ext uri="{BB962C8B-B14F-4D97-AF65-F5344CB8AC3E}">
        <p14:creationId xmlns:p14="http://schemas.microsoft.com/office/powerpoint/2010/main" val="189877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55526"/>
            <a:ext cx="7772400" cy="1102519"/>
          </a:xfrm>
        </p:spPr>
        <p:txBody>
          <a:bodyPr/>
          <a:lstStyle>
            <a:lvl1pPr>
              <a:defRPr>
                <a:solidFill>
                  <a:schemeClr val="bg1">
                    <a:lumMod val="9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31640" y="185167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13D89C1-4159-439E-81C5-438E7526A5B8}"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B9079-CC33-493C-8F70-7B74A304435C}" type="slidenum">
              <a:rPr lang="en-GB" smtClean="0"/>
              <a:t>‹#›</a:t>
            </a:fld>
            <a:endParaRPr lang="en-GB"/>
          </a:p>
        </p:txBody>
      </p:sp>
    </p:spTree>
    <p:extLst>
      <p:ext uri="{BB962C8B-B14F-4D97-AF65-F5344CB8AC3E}">
        <p14:creationId xmlns:p14="http://schemas.microsoft.com/office/powerpoint/2010/main" val="4118138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13D89C1-4159-439E-81C5-438E7526A5B8}"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B9079-CC33-493C-8F70-7B74A304435C}" type="slidenum">
              <a:rPr lang="en-GB" smtClean="0"/>
              <a:t>‹#›</a:t>
            </a:fld>
            <a:endParaRPr lang="en-GB"/>
          </a:p>
        </p:txBody>
      </p:sp>
    </p:spTree>
    <p:extLst>
      <p:ext uri="{BB962C8B-B14F-4D97-AF65-F5344CB8AC3E}">
        <p14:creationId xmlns:p14="http://schemas.microsoft.com/office/powerpoint/2010/main" val="1257187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2"/>
          <p:cNvSpPr>
            <a:spLocks noGrp="1" noChangeArrowheads="1"/>
          </p:cNvSpPr>
          <p:nvPr>
            <p:ph type="sldNum" sz="quarter" idx="10"/>
          </p:nvPr>
        </p:nvSpPr>
        <p:spPr>
          <a:ln/>
        </p:spPr>
        <p:txBody>
          <a:bodyPr/>
          <a:lstStyle>
            <a:lvl1pPr>
              <a:defRPr/>
            </a:lvl1pPr>
          </a:lstStyle>
          <a:p>
            <a:pPr>
              <a:defRPr/>
            </a:pPr>
            <a:fld id="{B5BEE660-3CA3-41D2-88E2-513F5173BB7E}" type="slidenum">
              <a:rPr lang="en-GB"/>
              <a:pPr>
                <a:defRPr/>
              </a:pPr>
              <a:t>‹#›</a:t>
            </a:fld>
            <a:endParaRPr lang="en-GB" dirty="0"/>
          </a:p>
        </p:txBody>
      </p:sp>
    </p:spTree>
    <p:extLst>
      <p:ext uri="{BB962C8B-B14F-4D97-AF65-F5344CB8AC3E}">
        <p14:creationId xmlns:p14="http://schemas.microsoft.com/office/powerpoint/2010/main" val="59552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58C87297-52A8-4597-8B41-8E0AEB317882}" type="slidenum">
              <a:rPr lang="en-GB"/>
              <a:pPr>
                <a:defRPr/>
              </a:pPr>
              <a:t>‹#›</a:t>
            </a:fld>
            <a:endParaRPr lang="en-GB" dirty="0"/>
          </a:p>
        </p:txBody>
      </p:sp>
    </p:spTree>
    <p:extLst>
      <p:ext uri="{BB962C8B-B14F-4D97-AF65-F5344CB8AC3E}">
        <p14:creationId xmlns:p14="http://schemas.microsoft.com/office/powerpoint/2010/main" val="718654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13D89C1-4159-439E-81C5-438E7526A5B8}" type="datetimeFigureOut">
              <a:rPr lang="en-GB" smtClean="0"/>
              <a:t>20/07/2020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EB9079-CC33-493C-8F70-7B74A304435C}" type="slidenum">
              <a:rPr lang="en-GB" smtClean="0"/>
              <a:t>‹#›</a:t>
            </a:fld>
            <a:endParaRPr lang="en-GB"/>
          </a:p>
        </p:txBody>
      </p:sp>
      <p:pic>
        <p:nvPicPr>
          <p:cNvPr id="7" name="Picture 2" descr="Employmen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2" y="2082866"/>
            <a:ext cx="9154792" cy="30606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2643758"/>
            <a:ext cx="6156177" cy="1152128"/>
          </a:xfrm>
          <a:prstGeom prst="rect">
            <a:avLst/>
          </a:prstGeom>
          <a:solidFill>
            <a:srgbClr val="BE1B4E"/>
          </a:solidFill>
          <a:ln>
            <a:solidFill>
              <a:srgbClr val="BC2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3075806"/>
          </a:xfrm>
          <a:prstGeom prst="rect">
            <a:avLst/>
          </a:prstGeom>
          <a:solidFill>
            <a:srgbClr val="BE1B4E"/>
          </a:solidFill>
          <a:ln>
            <a:solidFill>
              <a:srgbClr val="BC2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72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org.uk/co-production/peop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ameside.gov.uk/coproduc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scie.org.uk/publications/guides/guide51/" TargetMode="External"/><Relationship Id="rId5" Type="http://schemas.openxmlformats.org/officeDocument/2006/relationships/hyperlink" Target="https://www.nesta.org.uk/" TargetMode="External"/><Relationship Id="rId4" Type="http://schemas.openxmlformats.org/officeDocument/2006/relationships/hyperlink" Target="http://www.thinklocalactpersonal.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4" t="17554" r="23307" b="41490"/>
          <a:stretch/>
        </p:blipFill>
        <p:spPr bwMode="auto">
          <a:xfrm>
            <a:off x="-756" y="0"/>
            <a:ext cx="9136269" cy="293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40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8C87297-52A8-4597-8B41-8E0AEB317882}" type="slidenum">
              <a:rPr lang="en-GB" smtClean="0"/>
              <a:pPr>
                <a:defRPr/>
              </a:pPr>
              <a:t>10</a:t>
            </a:fld>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03" t="21094" r="27526" b="7812"/>
          <a:stretch/>
        </p:blipFill>
        <p:spPr bwMode="auto">
          <a:xfrm>
            <a:off x="32483" y="411510"/>
            <a:ext cx="9138949" cy="473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38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11</a:t>
            </a:fld>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316" t="14167" r="14417" b="47155"/>
          <a:stretch/>
        </p:blipFill>
        <p:spPr bwMode="auto">
          <a:xfrm>
            <a:off x="3419872" y="1554318"/>
            <a:ext cx="211727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250" t="21282" r="54095" b="60372"/>
          <a:stretch/>
        </p:blipFill>
        <p:spPr bwMode="auto">
          <a:xfrm>
            <a:off x="611560" y="1554318"/>
            <a:ext cx="2232248" cy="69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bwMode="auto">
          <a:xfrm>
            <a:off x="403225" y="201216"/>
            <a:ext cx="86423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rgbClr val="0093D0"/>
                </a:solidFill>
                <a:latin typeface="+mj-lt"/>
                <a:ea typeface="+mj-ea"/>
                <a:cs typeface="+mj-cs"/>
              </a:defRPr>
            </a:lvl1pPr>
            <a:lvl2pPr algn="l" rtl="0" eaLnBrk="0" fontAlgn="base" hangingPunct="0">
              <a:spcBef>
                <a:spcPct val="0"/>
              </a:spcBef>
              <a:spcAft>
                <a:spcPct val="0"/>
              </a:spcAft>
              <a:defRPr sz="3400">
                <a:solidFill>
                  <a:srgbClr val="0093D0"/>
                </a:solidFill>
                <a:latin typeface="Arial" charset="0"/>
              </a:defRPr>
            </a:lvl2pPr>
            <a:lvl3pPr algn="l" rtl="0" eaLnBrk="0" fontAlgn="base" hangingPunct="0">
              <a:spcBef>
                <a:spcPct val="0"/>
              </a:spcBef>
              <a:spcAft>
                <a:spcPct val="0"/>
              </a:spcAft>
              <a:defRPr sz="3400">
                <a:solidFill>
                  <a:srgbClr val="0093D0"/>
                </a:solidFill>
                <a:latin typeface="Arial" charset="0"/>
              </a:defRPr>
            </a:lvl3pPr>
            <a:lvl4pPr algn="l" rtl="0" eaLnBrk="0" fontAlgn="base" hangingPunct="0">
              <a:spcBef>
                <a:spcPct val="0"/>
              </a:spcBef>
              <a:spcAft>
                <a:spcPct val="0"/>
              </a:spcAft>
              <a:defRPr sz="3400">
                <a:solidFill>
                  <a:srgbClr val="0093D0"/>
                </a:solidFill>
                <a:latin typeface="Arial" charset="0"/>
              </a:defRPr>
            </a:lvl4pPr>
            <a:lvl5pPr algn="l" rtl="0" eaLnBrk="0" fontAlgn="base" hangingPunct="0">
              <a:spcBef>
                <a:spcPct val="0"/>
              </a:spcBef>
              <a:spcAft>
                <a:spcPct val="0"/>
              </a:spcAft>
              <a:defRPr sz="3400">
                <a:solidFill>
                  <a:srgbClr val="0093D0"/>
                </a:solidFill>
                <a:latin typeface="Arial" charset="0"/>
              </a:defRPr>
            </a:lvl5pPr>
            <a:lvl6pPr marL="457200" algn="l" rtl="0" eaLnBrk="1" fontAlgn="base" hangingPunct="1">
              <a:spcBef>
                <a:spcPct val="0"/>
              </a:spcBef>
              <a:spcAft>
                <a:spcPct val="0"/>
              </a:spcAft>
              <a:defRPr sz="3400">
                <a:solidFill>
                  <a:srgbClr val="0093D0"/>
                </a:solidFill>
                <a:latin typeface="Arial" charset="0"/>
              </a:defRPr>
            </a:lvl6pPr>
            <a:lvl7pPr marL="914400" algn="l" rtl="0" eaLnBrk="1" fontAlgn="base" hangingPunct="1">
              <a:spcBef>
                <a:spcPct val="0"/>
              </a:spcBef>
              <a:spcAft>
                <a:spcPct val="0"/>
              </a:spcAft>
              <a:defRPr sz="3400">
                <a:solidFill>
                  <a:srgbClr val="0093D0"/>
                </a:solidFill>
                <a:latin typeface="Arial" charset="0"/>
              </a:defRPr>
            </a:lvl7pPr>
            <a:lvl8pPr marL="1371600" algn="l" rtl="0" eaLnBrk="1" fontAlgn="base" hangingPunct="1">
              <a:spcBef>
                <a:spcPct val="0"/>
              </a:spcBef>
              <a:spcAft>
                <a:spcPct val="0"/>
              </a:spcAft>
              <a:defRPr sz="3400">
                <a:solidFill>
                  <a:srgbClr val="0093D0"/>
                </a:solidFill>
                <a:latin typeface="Arial" charset="0"/>
              </a:defRPr>
            </a:lvl8pPr>
            <a:lvl9pPr marL="1828800" algn="l" rtl="0" eaLnBrk="1" fontAlgn="base" hangingPunct="1">
              <a:spcBef>
                <a:spcPct val="0"/>
              </a:spcBef>
              <a:spcAft>
                <a:spcPct val="0"/>
              </a:spcAft>
              <a:defRPr sz="3400">
                <a:solidFill>
                  <a:srgbClr val="0093D0"/>
                </a:solidFill>
                <a:latin typeface="Arial" charset="0"/>
              </a:defRPr>
            </a:lvl9pPr>
          </a:lstStyle>
          <a:p>
            <a:r>
              <a:rPr lang="en-GB" kern="0" dirty="0" smtClean="0">
                <a:solidFill>
                  <a:schemeClr val="bg1"/>
                </a:solidFill>
              </a:rPr>
              <a:t>Our organisation – areas to consider</a:t>
            </a:r>
            <a:endParaRPr lang="en-GB" kern="0" dirty="0">
              <a:solidFill>
                <a:schemeClr val="bg1"/>
              </a:solidFill>
            </a:endParaRPr>
          </a:p>
        </p:txBody>
      </p:sp>
    </p:spTree>
    <p:extLst>
      <p:ext uri="{BB962C8B-B14F-4D97-AF65-F5344CB8AC3E}">
        <p14:creationId xmlns:p14="http://schemas.microsoft.com/office/powerpoint/2010/main" val="2819308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Considering a commission?</a:t>
            </a:r>
            <a:endParaRPr lang="en-GB" dirty="0"/>
          </a:p>
        </p:txBody>
      </p:sp>
      <p:sp>
        <p:nvSpPr>
          <p:cNvPr id="5" name="Content Placeholder 4"/>
          <p:cNvSpPr>
            <a:spLocks noGrp="1"/>
          </p:cNvSpPr>
          <p:nvPr>
            <p:ph idx="1"/>
          </p:nvPr>
        </p:nvSpPr>
        <p:spPr/>
        <p:txBody>
          <a:bodyPr>
            <a:normAutofit fontScale="77500" lnSpcReduction="20000"/>
          </a:bodyPr>
          <a:lstStyle/>
          <a:p>
            <a:r>
              <a:rPr lang="en-GB" dirty="0" smtClean="0"/>
              <a:t>Recognise the boundaries</a:t>
            </a:r>
          </a:p>
          <a:p>
            <a:r>
              <a:rPr lang="en-GB" dirty="0" smtClean="0"/>
              <a:t>Ideas blossom when everyone’s voice is equal</a:t>
            </a:r>
          </a:p>
          <a:p>
            <a:r>
              <a:rPr lang="en-GB" dirty="0" smtClean="0"/>
              <a:t>Start with a blank sheet – let families fill it</a:t>
            </a:r>
          </a:p>
          <a:p>
            <a:r>
              <a:rPr lang="en-GB" dirty="0" smtClean="0"/>
              <a:t>Everyone to share the same vision – front line staff, management and families</a:t>
            </a:r>
          </a:p>
          <a:p>
            <a:r>
              <a:rPr lang="en-GB" dirty="0" smtClean="0"/>
              <a:t>Involvement at every stage – planning, development, delivery, evaluation</a:t>
            </a:r>
          </a:p>
          <a:p>
            <a:r>
              <a:rPr lang="en-GB" dirty="0" smtClean="0"/>
              <a:t>Be clear about the process</a:t>
            </a:r>
          </a:p>
          <a:p>
            <a:r>
              <a:rPr lang="en-GB" dirty="0" smtClean="0"/>
              <a:t>Acknowledge the range of skills needed for co-production.  </a:t>
            </a:r>
          </a:p>
          <a:p>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12</a:t>
            </a:fld>
            <a:endParaRPr lang="en-GB" dirty="0"/>
          </a:p>
        </p:txBody>
      </p:sp>
    </p:spTree>
    <p:extLst>
      <p:ext uri="{BB962C8B-B14F-4D97-AF65-F5344CB8AC3E}">
        <p14:creationId xmlns:p14="http://schemas.microsoft.com/office/powerpoint/2010/main" val="119134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Facilitating the opportunity</a:t>
            </a:r>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13</a:t>
            </a:fld>
            <a:endParaRPr lang="en-GB" dirty="0"/>
          </a:p>
        </p:txBody>
      </p:sp>
      <p:sp>
        <p:nvSpPr>
          <p:cNvPr id="3" name="Content Placeholder 2"/>
          <p:cNvSpPr>
            <a:spLocks noGrp="1"/>
          </p:cNvSpPr>
          <p:nvPr>
            <p:ph idx="1"/>
          </p:nvPr>
        </p:nvSpPr>
        <p:spPr>
          <a:xfrm>
            <a:off x="250826" y="1081088"/>
            <a:ext cx="8713661" cy="3394472"/>
          </a:xfrm>
        </p:spPr>
        <p:txBody>
          <a:bodyPr>
            <a:normAutofit fontScale="85000" lnSpcReduction="20000"/>
          </a:bodyPr>
          <a:lstStyle/>
          <a:p>
            <a:r>
              <a:rPr lang="en-GB" dirty="0" smtClean="0"/>
              <a:t>At the start think how you’ll work together - you’ll need identified values and collective sense of direction</a:t>
            </a:r>
          </a:p>
          <a:p>
            <a:r>
              <a:rPr lang="en-GB" dirty="0" smtClean="0"/>
              <a:t>Flexible, accessible and appropriate resources</a:t>
            </a:r>
          </a:p>
          <a:p>
            <a:r>
              <a:rPr lang="en-GB" dirty="0" smtClean="0"/>
              <a:t>Everyone can contribute, but they may need support to do so</a:t>
            </a:r>
          </a:p>
          <a:p>
            <a:r>
              <a:rPr lang="en-GB" dirty="0" smtClean="0"/>
              <a:t>Facilitation &amp; listening skills</a:t>
            </a:r>
          </a:p>
          <a:p>
            <a:r>
              <a:rPr lang="en-GB" dirty="0" smtClean="0"/>
              <a:t>Accept power is shared</a:t>
            </a:r>
          </a:p>
          <a:p>
            <a:pPr marL="0" indent="0">
              <a:buNone/>
            </a:pPr>
            <a:endParaRPr lang="en-GB" sz="800" dirty="0" smtClean="0"/>
          </a:p>
          <a:p>
            <a:pPr marL="0" indent="0">
              <a:buNone/>
            </a:pPr>
            <a:r>
              <a:rPr lang="en-GB" sz="1600" dirty="0" smtClean="0"/>
              <a:t>Social Care Institute for Excellence  -  Resources </a:t>
            </a:r>
            <a:r>
              <a:rPr lang="en-GB" sz="1600" dirty="0"/>
              <a:t>to show how co-production of health and social care services with different groups can help improve the quality of </a:t>
            </a:r>
            <a:r>
              <a:rPr lang="en-GB" sz="1600" dirty="0" err="1"/>
              <a:t>care.</a:t>
            </a:r>
            <a:r>
              <a:rPr lang="en-GB" sz="1600" dirty="0" err="1" smtClean="0">
                <a:hlinkClick r:id="rId3"/>
              </a:rPr>
              <a:t>https</a:t>
            </a:r>
            <a:r>
              <a:rPr lang="en-GB" sz="1600" dirty="0">
                <a:hlinkClick r:id="rId3"/>
              </a:rPr>
              <a:t>://www.scie.org.uk/co-production/people</a:t>
            </a:r>
            <a:r>
              <a:rPr lang="en-GB" sz="1600" dirty="0" smtClean="0">
                <a:hlinkClick r:id="rId3"/>
              </a:rPr>
              <a:t>/</a:t>
            </a:r>
            <a:endParaRPr lang="en-GB" sz="1600" dirty="0" smtClean="0"/>
          </a:p>
          <a:p>
            <a:endParaRPr lang="en-GB" dirty="0"/>
          </a:p>
        </p:txBody>
      </p:sp>
    </p:spTree>
    <p:extLst>
      <p:ext uri="{BB962C8B-B14F-4D97-AF65-F5344CB8AC3E}">
        <p14:creationId xmlns:p14="http://schemas.microsoft.com/office/powerpoint/2010/main" val="3548664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Providers and those delivering services</a:t>
            </a:r>
            <a:endParaRPr lang="en-GB" dirty="0"/>
          </a:p>
        </p:txBody>
      </p:sp>
      <p:sp>
        <p:nvSpPr>
          <p:cNvPr id="3" name="Content Placeholder 2"/>
          <p:cNvSpPr>
            <a:spLocks noGrp="1"/>
          </p:cNvSpPr>
          <p:nvPr>
            <p:ph idx="1"/>
          </p:nvPr>
        </p:nvSpPr>
        <p:spPr/>
        <p:txBody>
          <a:bodyPr>
            <a:normAutofit fontScale="85000" lnSpcReduction="10000"/>
          </a:bodyPr>
          <a:lstStyle/>
          <a:p>
            <a:r>
              <a:rPr lang="en-GB" dirty="0"/>
              <a:t>Feedback can improve everyone’s </a:t>
            </a:r>
            <a:r>
              <a:rPr lang="en-GB" dirty="0" smtClean="0"/>
              <a:t>experience</a:t>
            </a:r>
          </a:p>
          <a:p>
            <a:r>
              <a:rPr lang="en-GB" dirty="0"/>
              <a:t>Decision making process involve the people they are </a:t>
            </a:r>
            <a:r>
              <a:rPr lang="en-GB" dirty="0" smtClean="0"/>
              <a:t>about</a:t>
            </a:r>
          </a:p>
          <a:p>
            <a:r>
              <a:rPr lang="en-GB" dirty="0"/>
              <a:t>Expectations of communities bring clarity throughout the commissioning process</a:t>
            </a:r>
          </a:p>
          <a:p>
            <a:r>
              <a:rPr lang="en-GB" dirty="0" smtClean="0"/>
              <a:t>Partners all working well together will support better planning, target setting and outcomes</a:t>
            </a:r>
            <a:endParaRPr lang="en-GB" dirty="0"/>
          </a:p>
          <a:p>
            <a:r>
              <a:rPr lang="en-GB" dirty="0" smtClean="0"/>
              <a:t>Regular reviews which are evaluated by all partners</a:t>
            </a:r>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14</a:t>
            </a:fld>
            <a:endParaRPr lang="en-GB" dirty="0"/>
          </a:p>
        </p:txBody>
      </p:sp>
    </p:spTree>
    <p:extLst>
      <p:ext uri="{BB962C8B-B14F-4D97-AF65-F5344CB8AC3E}">
        <p14:creationId xmlns:p14="http://schemas.microsoft.com/office/powerpoint/2010/main" val="232696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a:t>
            </a:r>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15</a:t>
            </a:fld>
            <a:endParaRPr lang="en-GB" dirty="0"/>
          </a:p>
        </p:txBody>
      </p:sp>
      <p:sp>
        <p:nvSpPr>
          <p:cNvPr id="3" name="Content Placeholder 2"/>
          <p:cNvSpPr>
            <a:spLocks noGrp="1"/>
          </p:cNvSpPr>
          <p:nvPr>
            <p:ph idx="1"/>
          </p:nvPr>
        </p:nvSpPr>
        <p:spPr/>
        <p:txBody>
          <a:bodyPr/>
          <a:lstStyle/>
          <a:p>
            <a:pPr marL="0" indent="0" algn="ctr">
              <a:buNone/>
            </a:pPr>
            <a:r>
              <a:rPr lang="en-GB" dirty="0">
                <a:solidFill>
                  <a:schemeClr val="bg1"/>
                </a:solidFill>
                <a:hlinkClick r:id="rId3"/>
              </a:rPr>
              <a:t>www.tameside.gov.uk/coproduction</a:t>
            </a:r>
            <a:endParaRPr lang="en-GB" dirty="0">
              <a:solidFill>
                <a:schemeClr val="bg1"/>
              </a:solidFill>
            </a:endParaRPr>
          </a:p>
          <a:p>
            <a:pPr marL="0" indent="0" algn="ctr">
              <a:buNone/>
            </a:pPr>
            <a:r>
              <a:rPr lang="en-GB" dirty="0" smtClean="0">
                <a:solidFill>
                  <a:schemeClr val="bg1"/>
                </a:solidFill>
              </a:rPr>
              <a:t>Children’s Commissioning Team</a:t>
            </a:r>
          </a:p>
          <a:p>
            <a:pPr marL="0" indent="0">
              <a:buNone/>
            </a:pPr>
            <a:r>
              <a:rPr lang="en-GB" sz="2000" dirty="0" smtClean="0">
                <a:solidFill>
                  <a:schemeClr val="bg1"/>
                </a:solidFill>
              </a:rPr>
              <a:t>Further co-production reading:</a:t>
            </a:r>
          </a:p>
          <a:p>
            <a:pPr marL="0" indent="0">
              <a:buNone/>
            </a:pPr>
            <a:r>
              <a:rPr lang="en-GB" sz="2000" dirty="0">
                <a:solidFill>
                  <a:schemeClr val="bg1"/>
                </a:solidFill>
                <a:hlinkClick r:id="rId4"/>
              </a:rPr>
              <a:t>www.thinklocalactpersonal.org.uk</a:t>
            </a:r>
            <a:endParaRPr lang="en-GB" sz="2000" dirty="0">
              <a:solidFill>
                <a:schemeClr val="bg1"/>
              </a:solidFill>
            </a:endParaRPr>
          </a:p>
          <a:p>
            <a:pPr marL="0" indent="0">
              <a:buNone/>
            </a:pPr>
            <a:r>
              <a:rPr lang="en-GB" sz="2000" dirty="0">
                <a:solidFill>
                  <a:schemeClr val="bg1"/>
                </a:solidFill>
                <a:hlinkClick r:id="rId5"/>
              </a:rPr>
              <a:t>https://www.nesta.org.uk/</a:t>
            </a:r>
            <a:endParaRPr lang="en-GB" sz="2000" dirty="0">
              <a:solidFill>
                <a:schemeClr val="bg1"/>
              </a:solidFill>
            </a:endParaRPr>
          </a:p>
          <a:p>
            <a:pPr marL="0" indent="0">
              <a:buNone/>
            </a:pPr>
            <a:r>
              <a:rPr lang="en-GB" sz="2000" dirty="0">
                <a:solidFill>
                  <a:schemeClr val="bg1"/>
                </a:solidFill>
                <a:hlinkClick r:id="rId6"/>
              </a:rPr>
              <a:t>https://www.scie.org.uk/publications/guides/guide51/</a:t>
            </a:r>
            <a:endParaRPr lang="en-GB" sz="2000" dirty="0">
              <a:solidFill>
                <a:schemeClr val="bg1"/>
              </a:solidFill>
            </a:endParaRPr>
          </a:p>
          <a:p>
            <a:pPr marL="0" indent="0">
              <a:buNone/>
            </a:pPr>
            <a:endParaRPr lang="en-GB" dirty="0"/>
          </a:p>
          <a:p>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232670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commissioning?</a:t>
            </a:r>
            <a:endParaRPr lang="en-GB" dirty="0"/>
          </a:p>
        </p:txBody>
      </p:sp>
      <p:sp>
        <p:nvSpPr>
          <p:cNvPr id="3" name="Content Placeholder 2"/>
          <p:cNvSpPr>
            <a:spLocks noGrp="1"/>
          </p:cNvSpPr>
          <p:nvPr>
            <p:ph idx="1"/>
          </p:nvPr>
        </p:nvSpPr>
        <p:spPr/>
        <p:txBody>
          <a:bodyPr/>
          <a:lstStyle/>
          <a:p>
            <a:r>
              <a:rPr lang="en-GB" dirty="0" smtClean="0"/>
              <a:t>Needs assessment / analysis &amp;  design planning</a:t>
            </a:r>
          </a:p>
          <a:p>
            <a:r>
              <a:rPr lang="en-GB" dirty="0" smtClean="0"/>
              <a:t>Procuring</a:t>
            </a:r>
          </a:p>
          <a:p>
            <a:r>
              <a:rPr lang="en-GB" dirty="0" smtClean="0"/>
              <a:t>Delivery</a:t>
            </a:r>
          </a:p>
          <a:p>
            <a:r>
              <a:rPr lang="en-GB" dirty="0" smtClean="0"/>
              <a:t>Monitor &amp; evaluate</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2</a:t>
            </a:fld>
            <a:endParaRPr lang="en-GB" dirty="0"/>
          </a:p>
        </p:txBody>
      </p:sp>
    </p:spTree>
    <p:extLst>
      <p:ext uri="{BB962C8B-B14F-4D97-AF65-F5344CB8AC3E}">
        <p14:creationId xmlns:p14="http://schemas.microsoft.com/office/powerpoint/2010/main" val="275091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6" y="1081088"/>
            <a:ext cx="6769447" cy="3394472"/>
          </a:xfrm>
        </p:spPr>
        <p:txBody>
          <a:bodyPr/>
          <a:lstStyle/>
          <a:p>
            <a:r>
              <a:rPr lang="en-GB" kern="1200" dirty="0">
                <a:latin typeface="Arial" charset="0"/>
              </a:rPr>
              <a:t>Person centred &amp; outcome </a:t>
            </a:r>
            <a:r>
              <a:rPr lang="en-GB" kern="1200" dirty="0" smtClean="0">
                <a:latin typeface="Arial" charset="0"/>
              </a:rPr>
              <a:t>focussed</a:t>
            </a:r>
            <a:endParaRPr lang="en-GB" kern="1200" dirty="0">
              <a:latin typeface="Arial" charset="0"/>
            </a:endParaRPr>
          </a:p>
          <a:p>
            <a:r>
              <a:rPr lang="en-GB" kern="1200" dirty="0">
                <a:latin typeface="Arial" charset="0"/>
              </a:rPr>
              <a:t>Inclusive</a:t>
            </a:r>
          </a:p>
          <a:p>
            <a:r>
              <a:rPr lang="en-GB" kern="1200" dirty="0">
                <a:latin typeface="Arial" charset="0"/>
              </a:rPr>
              <a:t>Well </a:t>
            </a:r>
            <a:r>
              <a:rPr lang="en-GB" kern="1200" dirty="0" smtClean="0">
                <a:latin typeface="Arial" charset="0"/>
              </a:rPr>
              <a:t>led</a:t>
            </a:r>
            <a:endParaRPr lang="en-GB" kern="1200" dirty="0">
              <a:latin typeface="Arial" charset="0"/>
            </a:endParaRPr>
          </a:p>
          <a:p>
            <a:r>
              <a:rPr lang="en-GB" kern="1200" dirty="0">
                <a:latin typeface="Arial" charset="0"/>
              </a:rPr>
              <a:t>Promotes a diverse and sustainable market</a:t>
            </a:r>
          </a:p>
          <a:p>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3</a:t>
            </a:fld>
            <a:endParaRPr lang="en-GB" dirty="0"/>
          </a:p>
        </p:txBody>
      </p:sp>
      <p:sp>
        <p:nvSpPr>
          <p:cNvPr id="5" name="Title 4"/>
          <p:cNvSpPr>
            <a:spLocks noGrp="1"/>
          </p:cNvSpPr>
          <p:nvPr>
            <p:ph type="title"/>
          </p:nvPr>
        </p:nvSpPr>
        <p:spPr/>
        <p:txBody>
          <a:bodyPr/>
          <a:lstStyle/>
          <a:p>
            <a:r>
              <a:rPr lang="en-GB" dirty="0" smtClean="0"/>
              <a:t>Effective commissioning</a:t>
            </a:r>
            <a:endParaRPr lang="en-GB"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32451" t="11948" r="33775" b="7104"/>
          <a:stretch/>
        </p:blipFill>
        <p:spPr bwMode="auto">
          <a:xfrm>
            <a:off x="7092280" y="1347614"/>
            <a:ext cx="1800200" cy="2520280"/>
          </a:xfrm>
          <a:prstGeom prst="rect">
            <a:avLst/>
          </a:prstGeom>
          <a:noFill/>
          <a:ln>
            <a:noFill/>
          </a:ln>
          <a:extLst/>
        </p:spPr>
      </p:pic>
    </p:spTree>
    <p:extLst>
      <p:ext uri="{BB962C8B-B14F-4D97-AF65-F5344CB8AC3E}">
        <p14:creationId xmlns:p14="http://schemas.microsoft.com/office/powerpoint/2010/main" val="205179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Effective commissioning</a:t>
            </a:r>
            <a:endParaRPr lang="en-GB" dirty="0">
              <a:solidFill>
                <a:schemeClr val="bg1"/>
              </a:solidFill>
            </a:endParaRPr>
          </a:p>
        </p:txBody>
      </p:sp>
      <p:sp>
        <p:nvSpPr>
          <p:cNvPr id="3" name="Slide Number Placeholder 2"/>
          <p:cNvSpPr>
            <a:spLocks noGrp="1"/>
          </p:cNvSpPr>
          <p:nvPr>
            <p:ph type="sldNum" sz="quarter" idx="10"/>
          </p:nvPr>
        </p:nvSpPr>
        <p:spPr/>
        <p:txBody>
          <a:bodyPr/>
          <a:lstStyle/>
          <a:p>
            <a:pPr>
              <a:defRPr/>
            </a:pPr>
            <a:fld id="{B5BEE660-3CA3-41D2-88E2-513F5173BB7E}" type="slidenum">
              <a:rPr lang="en-GB" smtClean="0"/>
              <a:pPr>
                <a:defRPr/>
              </a:pPr>
              <a:t>4</a:t>
            </a:fld>
            <a:endParaRPr lang="en-GB" dirty="0"/>
          </a:p>
        </p:txBody>
      </p:sp>
      <p:sp>
        <p:nvSpPr>
          <p:cNvPr id="5" name="Content Placeholder 2"/>
          <p:cNvSpPr txBox="1">
            <a:spLocks/>
          </p:cNvSpPr>
          <p:nvPr/>
        </p:nvSpPr>
        <p:spPr>
          <a:xfrm>
            <a:off x="250826" y="1081088"/>
            <a:ext cx="5761335" cy="339447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GB" kern="0" dirty="0"/>
          </a:p>
        </p:txBody>
      </p:sp>
      <p:sp>
        <p:nvSpPr>
          <p:cNvPr id="8" name="Content Placeholder 2"/>
          <p:cNvSpPr txBox="1">
            <a:spLocks/>
          </p:cNvSpPr>
          <p:nvPr/>
        </p:nvSpPr>
        <p:spPr>
          <a:xfrm>
            <a:off x="403226" y="1195388"/>
            <a:ext cx="6257007" cy="339447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GB" dirty="0" smtClean="0">
                <a:solidFill>
                  <a:schemeClr val="bg1"/>
                </a:solidFill>
                <a:latin typeface="Arial" charset="0"/>
              </a:rPr>
              <a:t>People’s </a:t>
            </a:r>
            <a:r>
              <a:rPr lang="en-GB" dirty="0">
                <a:solidFill>
                  <a:schemeClr val="bg1"/>
                </a:solidFill>
                <a:latin typeface="Arial" charset="0"/>
              </a:rPr>
              <a:t>needs are better met when they are involved in an equal and reciprocal relationship with professionals and others, working together to get things done. </a:t>
            </a:r>
            <a:endParaRPr lang="en-GB" dirty="0">
              <a:solidFill>
                <a:schemeClr val="bg1"/>
              </a:solidFill>
            </a:endParaRPr>
          </a:p>
          <a:p>
            <a:endParaRPr lang="en-GB" kern="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479" t="11441" r="34487" b="6249"/>
          <a:stretch/>
        </p:blipFill>
        <p:spPr bwMode="auto">
          <a:xfrm>
            <a:off x="6876256" y="1257584"/>
            <a:ext cx="2016223" cy="25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28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is co-production?</a:t>
            </a:r>
            <a:endParaRPr lang="en-GB" dirty="0">
              <a:solidFill>
                <a:schemeClr val="bg1"/>
              </a:solidFill>
            </a:endParaRPr>
          </a:p>
        </p:txBody>
      </p:sp>
      <p:sp>
        <p:nvSpPr>
          <p:cNvPr id="3" name="Slide Number Placeholder 2"/>
          <p:cNvSpPr>
            <a:spLocks noGrp="1"/>
          </p:cNvSpPr>
          <p:nvPr>
            <p:ph type="sldNum" sz="quarter" idx="10"/>
          </p:nvPr>
        </p:nvSpPr>
        <p:spPr/>
        <p:txBody>
          <a:bodyPr/>
          <a:lstStyle/>
          <a:p>
            <a:pPr>
              <a:defRPr/>
            </a:pPr>
            <a:fld id="{B5BEE660-3CA3-41D2-88E2-513F5173BB7E}" type="slidenum">
              <a:rPr lang="en-GB" smtClean="0"/>
              <a:pPr>
                <a:defRPr/>
              </a:pPr>
              <a:t>5</a:t>
            </a:fld>
            <a:endParaRPr lang="en-GB" dirty="0"/>
          </a:p>
        </p:txBody>
      </p:sp>
      <p:sp>
        <p:nvSpPr>
          <p:cNvPr id="5" name="Content Placeholder 2"/>
          <p:cNvSpPr txBox="1">
            <a:spLocks/>
          </p:cNvSpPr>
          <p:nvPr/>
        </p:nvSpPr>
        <p:spPr>
          <a:xfrm>
            <a:off x="250826" y="1081088"/>
            <a:ext cx="5761335" cy="339447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GB" kern="0" dirty="0"/>
          </a:p>
        </p:txBody>
      </p:sp>
      <p:pic>
        <p:nvPicPr>
          <p:cNvPr id="1026"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679" t="5815" r="28643"/>
          <a:stretch/>
        </p:blipFill>
        <p:spPr bwMode="auto">
          <a:xfrm>
            <a:off x="7435044" y="1419622"/>
            <a:ext cx="1153481" cy="2182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ll gowns on mannakin"/>
          <p:cNvPicPr>
            <a:picLocks noChangeAspect="1" noChangeArrowheads="1"/>
          </p:cNvPicPr>
          <p:nvPr/>
        </p:nvPicPr>
        <p:blipFill rotWithShape="1">
          <a:blip r:embed="rId4">
            <a:extLst>
              <a:ext uri="{28A0092B-C50C-407E-A947-70E740481C1C}">
                <a14:useLocalDpi xmlns:a14="http://schemas.microsoft.com/office/drawing/2010/main" val="0"/>
              </a:ext>
            </a:extLst>
          </a:blip>
          <a:srcRect l="27237" r="17773"/>
          <a:stretch/>
        </p:blipFill>
        <p:spPr bwMode="auto">
          <a:xfrm>
            <a:off x="467544" y="1419622"/>
            <a:ext cx="1759236" cy="2182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402" y="1419623"/>
            <a:ext cx="2910642" cy="2182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4250" r="12542"/>
          <a:stretch/>
        </p:blipFill>
        <p:spPr bwMode="auto">
          <a:xfrm>
            <a:off x="2223447" y="1419623"/>
            <a:ext cx="2327564" cy="218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3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Co-production activity</a:t>
            </a:r>
            <a:endParaRPr lang="en-GB" dirty="0">
              <a:solidFill>
                <a:schemeClr val="bg1"/>
              </a:solidFill>
            </a:endParaRPr>
          </a:p>
        </p:txBody>
      </p:sp>
      <p:sp>
        <p:nvSpPr>
          <p:cNvPr id="3" name="Slide Number Placeholder 2"/>
          <p:cNvSpPr>
            <a:spLocks noGrp="1"/>
          </p:cNvSpPr>
          <p:nvPr>
            <p:ph type="sldNum" sz="quarter" idx="10"/>
          </p:nvPr>
        </p:nvSpPr>
        <p:spPr/>
        <p:txBody>
          <a:bodyPr/>
          <a:lstStyle/>
          <a:p>
            <a:pPr>
              <a:defRPr/>
            </a:pPr>
            <a:fld id="{B5BEE660-3CA3-41D2-88E2-513F5173BB7E}" type="slidenum">
              <a:rPr lang="en-GB" smtClean="0"/>
              <a:pPr>
                <a:defRPr/>
              </a:pPr>
              <a:t>6</a:t>
            </a:fld>
            <a:endParaRPr lang="en-GB" dirty="0"/>
          </a:p>
        </p:txBody>
      </p:sp>
      <p:sp>
        <p:nvSpPr>
          <p:cNvPr id="5" name="Content Placeholder 2"/>
          <p:cNvSpPr txBox="1">
            <a:spLocks/>
          </p:cNvSpPr>
          <p:nvPr/>
        </p:nvSpPr>
        <p:spPr>
          <a:xfrm>
            <a:off x="250826" y="1081088"/>
            <a:ext cx="5761335" cy="339447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GB" kern="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09" t="25472" r="28264" b="9127"/>
          <a:stretch/>
        </p:blipFill>
        <p:spPr bwMode="auto">
          <a:xfrm>
            <a:off x="63803" y="2931790"/>
            <a:ext cx="3102378" cy="139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01" t="35226" r="28223" b="6251"/>
          <a:stretch/>
        </p:blipFill>
        <p:spPr bwMode="auto">
          <a:xfrm>
            <a:off x="5508104" y="1081088"/>
            <a:ext cx="3335582" cy="134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70" t="24162" r="28389" b="24760"/>
          <a:stretch/>
        </p:blipFill>
        <p:spPr bwMode="auto">
          <a:xfrm>
            <a:off x="2699792" y="2134694"/>
            <a:ext cx="3384376" cy="121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88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ladder to co-production</a:t>
            </a:r>
            <a:endParaRPr lang="en-GB" dirty="0"/>
          </a:p>
        </p:txBody>
      </p:sp>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7</a:t>
            </a:fld>
            <a:endParaRPr lang="en-GB" dirty="0"/>
          </a:p>
        </p:txBody>
      </p:sp>
      <p:sp>
        <p:nvSpPr>
          <p:cNvPr id="3" name="Content Placeholder 2"/>
          <p:cNvSpPr>
            <a:spLocks noGrp="1"/>
          </p:cNvSpPr>
          <p:nvPr>
            <p:ph idx="1"/>
          </p:nvPr>
        </p:nvSpPr>
        <p:spPr>
          <a:xfrm>
            <a:off x="251520" y="1445362"/>
            <a:ext cx="8642350" cy="3394472"/>
          </a:xfrm>
        </p:spPr>
        <p:txBody>
          <a:bodyPr>
            <a:normAutofit fontScale="92500" lnSpcReduction="20000"/>
          </a:bodyPr>
          <a:lstStyle/>
          <a:p>
            <a:pPr marL="0" indent="0">
              <a:buNone/>
            </a:pPr>
            <a:r>
              <a:rPr lang="en-GB" dirty="0" smtClean="0"/>
              <a:t>				</a:t>
            </a:r>
            <a:r>
              <a:rPr lang="en-GB" b="1" dirty="0" smtClean="0"/>
              <a:t>                 </a:t>
            </a:r>
            <a:r>
              <a:rPr lang="en-GB" b="1" dirty="0" smtClean="0">
                <a:solidFill>
                  <a:schemeClr val="accent4">
                    <a:lumMod val="60000"/>
                    <a:lumOff val="40000"/>
                  </a:schemeClr>
                </a:solidFill>
              </a:rPr>
              <a:t>Co-production</a:t>
            </a:r>
          </a:p>
          <a:p>
            <a:pPr marL="0" indent="0">
              <a:buNone/>
            </a:pPr>
            <a:r>
              <a:rPr lang="en-GB" b="1" dirty="0" smtClean="0"/>
              <a:t>					</a:t>
            </a:r>
            <a:r>
              <a:rPr lang="en-GB" b="1" dirty="0" smtClean="0">
                <a:solidFill>
                  <a:srgbClr val="00B0F0"/>
                </a:solidFill>
              </a:rPr>
              <a:t>Co-design</a:t>
            </a:r>
          </a:p>
          <a:p>
            <a:pPr marL="0" indent="0">
              <a:buNone/>
            </a:pPr>
            <a:r>
              <a:rPr lang="en-GB" b="1" dirty="0" smtClean="0"/>
              <a:t>				</a:t>
            </a:r>
            <a:r>
              <a:rPr lang="en-GB" b="1" dirty="0" smtClean="0">
                <a:solidFill>
                  <a:srgbClr val="00B050"/>
                </a:solidFill>
              </a:rPr>
              <a:t>Engagement </a:t>
            </a:r>
          </a:p>
          <a:p>
            <a:pPr marL="0" indent="0">
              <a:buNone/>
            </a:pPr>
            <a:r>
              <a:rPr lang="en-GB" b="1" dirty="0" smtClean="0"/>
              <a:t>			</a:t>
            </a:r>
            <a:r>
              <a:rPr lang="en-GB" b="1" dirty="0" smtClean="0">
                <a:solidFill>
                  <a:srgbClr val="92D050"/>
                </a:solidFill>
              </a:rPr>
              <a:t>Consultation</a:t>
            </a:r>
          </a:p>
          <a:p>
            <a:pPr marL="0" indent="0">
              <a:buNone/>
            </a:pPr>
            <a:r>
              <a:rPr lang="en-GB" b="1" dirty="0" smtClean="0"/>
              <a:t>		</a:t>
            </a:r>
            <a:r>
              <a:rPr lang="en-GB" b="1" dirty="0" smtClean="0">
                <a:solidFill>
                  <a:srgbClr val="FFFF00"/>
                </a:solidFill>
              </a:rPr>
              <a:t>Informing</a:t>
            </a:r>
          </a:p>
          <a:p>
            <a:pPr marL="0" indent="0">
              <a:buNone/>
            </a:pPr>
            <a:r>
              <a:rPr lang="en-GB" b="1" dirty="0" smtClean="0"/>
              <a:t>	</a:t>
            </a:r>
            <a:r>
              <a:rPr lang="en-GB" b="1" dirty="0" smtClean="0">
                <a:solidFill>
                  <a:srgbClr val="FFC000"/>
                </a:solidFill>
              </a:rPr>
              <a:t>Educating</a:t>
            </a:r>
          </a:p>
          <a:p>
            <a:pPr marL="0" indent="0">
              <a:buNone/>
            </a:pPr>
            <a:r>
              <a:rPr lang="en-GB" b="1" dirty="0" smtClean="0">
                <a:solidFill>
                  <a:srgbClr val="FF0066"/>
                </a:solidFill>
              </a:rPr>
              <a:t>Coercion</a:t>
            </a:r>
            <a:endParaRPr lang="en-GB" b="1" dirty="0">
              <a:solidFill>
                <a:srgbClr val="FF0066"/>
              </a:solidFill>
            </a:endParaRPr>
          </a:p>
        </p:txBody>
      </p:sp>
    </p:spTree>
    <p:extLst>
      <p:ext uri="{BB962C8B-B14F-4D97-AF65-F5344CB8AC3E}">
        <p14:creationId xmlns:p14="http://schemas.microsoft.com/office/powerpoint/2010/main" val="2923498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EB591BF-4F38-4AE7-8908-CA3D6B149749}" type="slidenum">
              <a:rPr lang="en-GB" smtClean="0"/>
              <a:pPr>
                <a:defRPr/>
              </a:pPr>
              <a:t>8</a:t>
            </a:fld>
            <a:endParaRPr lang="en-GB"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057" t="23150" r="38942" b="22349"/>
          <a:stretch/>
        </p:blipFill>
        <p:spPr bwMode="auto">
          <a:xfrm>
            <a:off x="-59466" y="-15201"/>
            <a:ext cx="9203466" cy="515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29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8C87297-52A8-4597-8B41-8E0AEB317882}" type="slidenum">
              <a:rPr lang="en-GB" smtClean="0"/>
              <a:pPr>
                <a:defRPr/>
              </a:pPr>
              <a:t>9</a:t>
            </a:fld>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78" t="22750" r="38715" b="28750"/>
          <a:stretch/>
        </p:blipFill>
        <p:spPr bwMode="auto">
          <a:xfrm>
            <a:off x="-12994" y="642585"/>
            <a:ext cx="9156994" cy="450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8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2113</Words>
  <Application>Microsoft Office PowerPoint</Application>
  <PresentationFormat>On-screen Show (16:9)</PresentationFormat>
  <Paragraphs>208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What is commissioning?</vt:lpstr>
      <vt:lpstr>Effective commissioning</vt:lpstr>
      <vt:lpstr>Effective commissioning</vt:lpstr>
      <vt:lpstr>What is co-production?</vt:lpstr>
      <vt:lpstr>Co-production activity</vt:lpstr>
      <vt:lpstr>The ladder to co-production</vt:lpstr>
      <vt:lpstr>PowerPoint Presentation</vt:lpstr>
      <vt:lpstr>PowerPoint Presentation</vt:lpstr>
      <vt:lpstr>PowerPoint Presentation</vt:lpstr>
      <vt:lpstr> </vt:lpstr>
      <vt:lpstr>Considering a commission?</vt:lpstr>
      <vt:lpstr>Facilitating the opportunity</vt:lpstr>
      <vt:lpstr>Providers and those delivering services</vt:lpstr>
      <vt:lpstr>Further Info</vt:lpstr>
    </vt:vector>
  </TitlesOfParts>
  <Company>Tameside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Lee</dc:creator>
  <cp:lastModifiedBy>Nick Ellwood</cp:lastModifiedBy>
  <cp:revision>6</cp:revision>
  <dcterms:created xsi:type="dcterms:W3CDTF">2020-06-30T11:30:46Z</dcterms:created>
  <dcterms:modified xsi:type="dcterms:W3CDTF">2020-07-20T09:49:26Z</dcterms:modified>
</cp:coreProperties>
</file>