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na Perry" initials="KP" lastIdx="1" clrIdx="0">
    <p:extLst>
      <p:ext uri="{19B8F6BF-5375-455C-9EA6-DF929625EA0E}">
        <p15:presenceInfo xmlns:p15="http://schemas.microsoft.com/office/powerpoint/2012/main" userId="S-1-5-21-448539723-764733703-1644491937-267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69" d="100"/>
          <a:sy n="69"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1BD394-82F4-4244-B650-411F699C0183}" type="datetimeFigureOut">
              <a:rPr lang="en-GB" smtClean="0"/>
              <a:t>21/05/2021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92E67-E034-4463-BD5F-9D0BD358BA3E}" type="slidenum">
              <a:rPr lang="en-GB" smtClean="0"/>
              <a:t>‹#›</a:t>
            </a:fld>
            <a:endParaRPr lang="en-GB"/>
          </a:p>
        </p:txBody>
      </p:sp>
    </p:spTree>
    <p:extLst>
      <p:ext uri="{BB962C8B-B14F-4D97-AF65-F5344CB8AC3E}">
        <p14:creationId xmlns:p14="http://schemas.microsoft.com/office/powerpoint/2010/main" val="2799735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B92E67-E034-4463-BD5F-9D0BD358BA3E}" type="slidenum">
              <a:rPr lang="en-GB" smtClean="0"/>
              <a:t>1</a:t>
            </a:fld>
            <a:endParaRPr lang="en-GB"/>
          </a:p>
        </p:txBody>
      </p:sp>
    </p:spTree>
    <p:extLst>
      <p:ext uri="{BB962C8B-B14F-4D97-AF65-F5344CB8AC3E}">
        <p14:creationId xmlns:p14="http://schemas.microsoft.com/office/powerpoint/2010/main" val="3440405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C33A83-31EF-44C8-A87F-0105CC0C5176}" type="datetimeFigureOut">
              <a:rPr lang="en-GB" smtClean="0"/>
              <a:t>21/05/2021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F9BB7-C4CA-4F72-A8AF-79BA36E956B3}" type="slidenum">
              <a:rPr lang="en-GB" smtClean="0"/>
              <a:t>‹#›</a:t>
            </a:fld>
            <a:endParaRPr lang="en-GB"/>
          </a:p>
        </p:txBody>
      </p:sp>
    </p:spTree>
    <p:extLst>
      <p:ext uri="{BB962C8B-B14F-4D97-AF65-F5344CB8AC3E}">
        <p14:creationId xmlns:p14="http://schemas.microsoft.com/office/powerpoint/2010/main" val="65045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EC33A83-31EF-44C8-A87F-0105CC0C5176}" type="datetimeFigureOut">
              <a:rPr lang="en-GB" smtClean="0"/>
              <a:t>21/05/2021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AF9BB7-C4CA-4F72-A8AF-79BA36E956B3}" type="slidenum">
              <a:rPr lang="en-GB" smtClean="0"/>
              <a:t>‹#›</a:t>
            </a:fld>
            <a:endParaRPr lang="en-GB"/>
          </a:p>
        </p:txBody>
      </p:sp>
    </p:spTree>
    <p:extLst>
      <p:ext uri="{BB962C8B-B14F-4D97-AF65-F5344CB8AC3E}">
        <p14:creationId xmlns:p14="http://schemas.microsoft.com/office/powerpoint/2010/main" val="277357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EC33A83-31EF-44C8-A87F-0105CC0C5176}" type="datetimeFigureOut">
              <a:rPr lang="en-GB" smtClean="0"/>
              <a:t>21/05/2021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F9BB7-C4CA-4F72-A8AF-79BA36E956B3}" type="slidenum">
              <a:rPr lang="en-GB" smtClean="0"/>
              <a:t>‹#›</a:t>
            </a:fld>
            <a:endParaRPr lang="en-GB"/>
          </a:p>
        </p:txBody>
      </p:sp>
    </p:spTree>
    <p:extLst>
      <p:ext uri="{BB962C8B-B14F-4D97-AF65-F5344CB8AC3E}">
        <p14:creationId xmlns:p14="http://schemas.microsoft.com/office/powerpoint/2010/main" val="758415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EC33A83-31EF-44C8-A87F-0105CC0C5176}" type="datetimeFigureOut">
              <a:rPr lang="en-GB" smtClean="0"/>
              <a:t>21/05/2021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F9BB7-C4CA-4F72-A8AF-79BA36E956B3}"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61776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C33A83-31EF-44C8-A87F-0105CC0C5176}" type="datetimeFigureOut">
              <a:rPr lang="en-GB" smtClean="0"/>
              <a:t>21/05/2021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F9BB7-C4CA-4F72-A8AF-79BA36E956B3}" type="slidenum">
              <a:rPr lang="en-GB" smtClean="0"/>
              <a:t>‹#›</a:t>
            </a:fld>
            <a:endParaRPr lang="en-GB"/>
          </a:p>
        </p:txBody>
      </p:sp>
    </p:spTree>
    <p:extLst>
      <p:ext uri="{BB962C8B-B14F-4D97-AF65-F5344CB8AC3E}">
        <p14:creationId xmlns:p14="http://schemas.microsoft.com/office/powerpoint/2010/main" val="3232940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C33A83-31EF-44C8-A87F-0105CC0C5176}" type="datetimeFigureOut">
              <a:rPr lang="en-GB" smtClean="0"/>
              <a:t>21/05/2021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F9BB7-C4CA-4F72-A8AF-79BA36E956B3}" type="slidenum">
              <a:rPr lang="en-GB" smtClean="0"/>
              <a:t>‹#›</a:t>
            </a:fld>
            <a:endParaRPr lang="en-GB"/>
          </a:p>
        </p:txBody>
      </p:sp>
    </p:spTree>
    <p:extLst>
      <p:ext uri="{BB962C8B-B14F-4D97-AF65-F5344CB8AC3E}">
        <p14:creationId xmlns:p14="http://schemas.microsoft.com/office/powerpoint/2010/main" val="269696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EC33A83-31EF-44C8-A87F-0105CC0C5176}" type="datetimeFigureOut">
              <a:rPr lang="en-GB" smtClean="0"/>
              <a:t>21/05/2021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F9BB7-C4CA-4F72-A8AF-79BA36E956B3}" type="slidenum">
              <a:rPr lang="en-GB" smtClean="0"/>
              <a:t>‹#›</a:t>
            </a:fld>
            <a:endParaRPr lang="en-GB"/>
          </a:p>
        </p:txBody>
      </p:sp>
    </p:spTree>
    <p:extLst>
      <p:ext uri="{BB962C8B-B14F-4D97-AF65-F5344CB8AC3E}">
        <p14:creationId xmlns:p14="http://schemas.microsoft.com/office/powerpoint/2010/main" val="1650525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C33A83-31EF-44C8-A87F-0105CC0C5176}" type="datetimeFigureOut">
              <a:rPr lang="en-GB" smtClean="0"/>
              <a:t>21/05/2021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F9BB7-C4CA-4F72-A8AF-79BA36E956B3}" type="slidenum">
              <a:rPr lang="en-GB" smtClean="0"/>
              <a:t>‹#›</a:t>
            </a:fld>
            <a:endParaRPr lang="en-GB"/>
          </a:p>
        </p:txBody>
      </p:sp>
    </p:spTree>
    <p:extLst>
      <p:ext uri="{BB962C8B-B14F-4D97-AF65-F5344CB8AC3E}">
        <p14:creationId xmlns:p14="http://schemas.microsoft.com/office/powerpoint/2010/main" val="1184837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C33A83-31EF-44C8-A87F-0105CC0C5176}" type="datetimeFigureOut">
              <a:rPr lang="en-GB" smtClean="0"/>
              <a:t>21/05/2021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F9BB7-C4CA-4F72-A8AF-79BA36E956B3}" type="slidenum">
              <a:rPr lang="en-GB" smtClean="0"/>
              <a:t>‹#›</a:t>
            </a:fld>
            <a:endParaRPr lang="en-GB"/>
          </a:p>
        </p:txBody>
      </p:sp>
    </p:spTree>
    <p:extLst>
      <p:ext uri="{BB962C8B-B14F-4D97-AF65-F5344CB8AC3E}">
        <p14:creationId xmlns:p14="http://schemas.microsoft.com/office/powerpoint/2010/main" val="68681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AEC33A83-31EF-44C8-A87F-0105CC0C5176}" type="datetimeFigureOut">
              <a:rPr lang="en-GB" smtClean="0"/>
              <a:t>21/05/2021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F9BB7-C4CA-4F72-A8AF-79BA36E956B3}" type="slidenum">
              <a:rPr lang="en-GB" smtClean="0"/>
              <a:t>‹#›</a:t>
            </a:fld>
            <a:endParaRPr lang="en-GB"/>
          </a:p>
        </p:txBody>
      </p:sp>
    </p:spTree>
    <p:extLst>
      <p:ext uri="{BB962C8B-B14F-4D97-AF65-F5344CB8AC3E}">
        <p14:creationId xmlns:p14="http://schemas.microsoft.com/office/powerpoint/2010/main" val="135151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C33A83-31EF-44C8-A87F-0105CC0C5176}" type="datetimeFigureOut">
              <a:rPr lang="en-GB" smtClean="0"/>
              <a:t>21/05/2021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F9BB7-C4CA-4F72-A8AF-79BA36E956B3}" type="slidenum">
              <a:rPr lang="en-GB" smtClean="0"/>
              <a:t>‹#›</a:t>
            </a:fld>
            <a:endParaRPr lang="en-GB"/>
          </a:p>
        </p:txBody>
      </p:sp>
    </p:spTree>
    <p:extLst>
      <p:ext uri="{BB962C8B-B14F-4D97-AF65-F5344CB8AC3E}">
        <p14:creationId xmlns:p14="http://schemas.microsoft.com/office/powerpoint/2010/main" val="249646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C33A83-31EF-44C8-A87F-0105CC0C5176}" type="datetimeFigureOut">
              <a:rPr lang="en-GB" smtClean="0"/>
              <a:t>21/05/2021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AF9BB7-C4CA-4F72-A8AF-79BA36E956B3}" type="slidenum">
              <a:rPr lang="en-GB" smtClean="0"/>
              <a:t>‹#›</a:t>
            </a:fld>
            <a:endParaRPr lang="en-GB"/>
          </a:p>
        </p:txBody>
      </p:sp>
    </p:spTree>
    <p:extLst>
      <p:ext uri="{BB962C8B-B14F-4D97-AF65-F5344CB8AC3E}">
        <p14:creationId xmlns:p14="http://schemas.microsoft.com/office/powerpoint/2010/main" val="138395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C33A83-31EF-44C8-A87F-0105CC0C5176}" type="datetimeFigureOut">
              <a:rPr lang="en-GB" smtClean="0"/>
              <a:t>21/05/2021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AF9BB7-C4CA-4F72-A8AF-79BA36E956B3}" type="slidenum">
              <a:rPr lang="en-GB" smtClean="0"/>
              <a:t>‹#›</a:t>
            </a:fld>
            <a:endParaRPr lang="en-GB"/>
          </a:p>
        </p:txBody>
      </p:sp>
    </p:spTree>
    <p:extLst>
      <p:ext uri="{BB962C8B-B14F-4D97-AF65-F5344CB8AC3E}">
        <p14:creationId xmlns:p14="http://schemas.microsoft.com/office/powerpoint/2010/main" val="3720005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EC33A83-31EF-44C8-A87F-0105CC0C5176}" type="datetimeFigureOut">
              <a:rPr lang="en-GB" smtClean="0"/>
              <a:t>21/05/2021</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9CAF9BB7-C4CA-4F72-A8AF-79BA36E956B3}" type="slidenum">
              <a:rPr lang="en-GB" smtClean="0"/>
              <a:t>‹#›</a:t>
            </a:fld>
            <a:endParaRPr lang="en-GB"/>
          </a:p>
        </p:txBody>
      </p:sp>
    </p:spTree>
    <p:extLst>
      <p:ext uri="{BB962C8B-B14F-4D97-AF65-F5344CB8AC3E}">
        <p14:creationId xmlns:p14="http://schemas.microsoft.com/office/powerpoint/2010/main" val="131844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EC33A83-31EF-44C8-A87F-0105CC0C5176}" type="datetimeFigureOut">
              <a:rPr lang="en-GB" smtClean="0"/>
              <a:t>21/05/2021</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9CAF9BB7-C4CA-4F72-A8AF-79BA36E956B3}" type="slidenum">
              <a:rPr lang="en-GB" smtClean="0"/>
              <a:t>‹#›</a:t>
            </a:fld>
            <a:endParaRPr lang="en-GB"/>
          </a:p>
        </p:txBody>
      </p:sp>
    </p:spTree>
    <p:extLst>
      <p:ext uri="{BB962C8B-B14F-4D97-AF65-F5344CB8AC3E}">
        <p14:creationId xmlns:p14="http://schemas.microsoft.com/office/powerpoint/2010/main" val="2254983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AEC33A83-31EF-44C8-A87F-0105CC0C5176}" type="datetimeFigureOut">
              <a:rPr lang="en-GB" smtClean="0"/>
              <a:t>21/05/2021</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9CAF9BB7-C4CA-4F72-A8AF-79BA36E956B3}" type="slidenum">
              <a:rPr lang="en-GB" smtClean="0"/>
              <a:t>‹#›</a:t>
            </a:fld>
            <a:endParaRPr lang="en-GB"/>
          </a:p>
        </p:txBody>
      </p:sp>
    </p:spTree>
    <p:extLst>
      <p:ext uri="{BB962C8B-B14F-4D97-AF65-F5344CB8AC3E}">
        <p14:creationId xmlns:p14="http://schemas.microsoft.com/office/powerpoint/2010/main" val="69697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EC33A83-31EF-44C8-A87F-0105CC0C5176}" type="datetimeFigureOut">
              <a:rPr lang="en-GB" smtClean="0"/>
              <a:t>21/05/2021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AF9BB7-C4CA-4F72-A8AF-79BA36E956B3}" type="slidenum">
              <a:rPr lang="en-GB" smtClean="0"/>
              <a:t>‹#›</a:t>
            </a:fld>
            <a:endParaRPr lang="en-GB"/>
          </a:p>
        </p:txBody>
      </p:sp>
    </p:spTree>
    <p:extLst>
      <p:ext uri="{BB962C8B-B14F-4D97-AF65-F5344CB8AC3E}">
        <p14:creationId xmlns:p14="http://schemas.microsoft.com/office/powerpoint/2010/main" val="182833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EC33A83-31EF-44C8-A87F-0105CC0C5176}" type="datetimeFigureOut">
              <a:rPr lang="en-GB" smtClean="0"/>
              <a:t>21/05/2021</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CAF9BB7-C4CA-4F72-A8AF-79BA36E956B3}" type="slidenum">
              <a:rPr lang="en-GB" smtClean="0"/>
              <a:t>‹#›</a:t>
            </a:fld>
            <a:endParaRPr lang="en-GB"/>
          </a:p>
        </p:txBody>
      </p:sp>
    </p:spTree>
    <p:extLst>
      <p:ext uri="{BB962C8B-B14F-4D97-AF65-F5344CB8AC3E}">
        <p14:creationId xmlns:p14="http://schemas.microsoft.com/office/powerpoint/2010/main" val="659630956"/>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tameside.gov.uk/youthservice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46837" y="1786596"/>
            <a:ext cx="8586994" cy="3252651"/>
          </a:xfrm>
          <a:prstGeom prst="rect">
            <a:avLst/>
          </a:prstGeom>
        </p:spPr>
      </p:pic>
      <p:sp>
        <p:nvSpPr>
          <p:cNvPr id="3" name="Subtitle 2"/>
          <p:cNvSpPr>
            <a:spLocks noGrp="1"/>
          </p:cNvSpPr>
          <p:nvPr>
            <p:ph type="subTitle" idx="1"/>
          </p:nvPr>
        </p:nvSpPr>
        <p:spPr>
          <a:xfrm>
            <a:off x="718457" y="4777379"/>
            <a:ext cx="9262156" cy="1362164"/>
          </a:xfrm>
        </p:spPr>
        <p:txBody>
          <a:bodyPr>
            <a:normAutofit fontScale="25000" lnSpcReduction="20000"/>
          </a:bodyPr>
          <a:lstStyle/>
          <a:p>
            <a:endParaRPr lang="en-GB" sz="4800" b="1" dirty="0" smtClean="0"/>
          </a:p>
          <a:p>
            <a:endParaRPr lang="en-GB" sz="4800" b="1" dirty="0" smtClean="0"/>
          </a:p>
          <a:p>
            <a:endParaRPr lang="en-GB" sz="9600" b="1" dirty="0"/>
          </a:p>
          <a:p>
            <a:r>
              <a:rPr lang="en-GB" sz="9600" b="1" dirty="0" smtClean="0"/>
              <a:t>       Katrina Perry-Tameside Youth Work Coordinator</a:t>
            </a:r>
            <a:endParaRPr lang="en-GB" sz="9600" b="1" dirty="0"/>
          </a:p>
        </p:txBody>
      </p:sp>
    </p:spTree>
    <p:extLst>
      <p:ext uri="{BB962C8B-B14F-4D97-AF65-F5344CB8AC3E}">
        <p14:creationId xmlns:p14="http://schemas.microsoft.com/office/powerpoint/2010/main" val="1806930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67DA52-5272-4ABA-B06B-9F586DDDE4EE}" type="slidenum">
              <a:rPr lang="en-GB" smtClean="0"/>
              <a:t>10</a:t>
            </a:fld>
            <a:endParaRPr lang="en-GB"/>
          </a:p>
        </p:txBody>
      </p:sp>
      <p:sp>
        <p:nvSpPr>
          <p:cNvPr id="3" name="TextBox 2"/>
          <p:cNvSpPr txBox="1"/>
          <p:nvPr/>
        </p:nvSpPr>
        <p:spPr>
          <a:xfrm>
            <a:off x="2185851" y="1763487"/>
            <a:ext cx="10293531" cy="2000548"/>
          </a:xfrm>
          <a:prstGeom prst="rect">
            <a:avLst/>
          </a:prstGeom>
          <a:noFill/>
        </p:spPr>
        <p:txBody>
          <a:bodyPr wrap="square" rtlCol="0">
            <a:spAutoFit/>
          </a:bodyPr>
          <a:lstStyle/>
          <a:p>
            <a:r>
              <a:rPr lang="en-GB" sz="8800" b="1" dirty="0" smtClean="0"/>
              <a:t>THANK YOU </a:t>
            </a:r>
            <a:endParaRPr lang="en-GB" sz="8800" dirty="0" smtClean="0"/>
          </a:p>
          <a:p>
            <a:endParaRPr lang="en-GB" dirty="0"/>
          </a:p>
          <a:p>
            <a:endParaRPr lang="en-GB" dirty="0" smtClean="0"/>
          </a:p>
        </p:txBody>
      </p:sp>
      <p:sp>
        <p:nvSpPr>
          <p:cNvPr id="4" name="TextBox 3"/>
          <p:cNvSpPr txBox="1"/>
          <p:nvPr/>
        </p:nvSpPr>
        <p:spPr>
          <a:xfrm>
            <a:off x="1867988" y="4346539"/>
            <a:ext cx="8138160" cy="646331"/>
          </a:xfrm>
          <a:prstGeom prst="rect">
            <a:avLst/>
          </a:prstGeom>
          <a:noFill/>
        </p:spPr>
        <p:txBody>
          <a:bodyPr wrap="square" rtlCol="0">
            <a:spAutoFit/>
          </a:bodyPr>
          <a:lstStyle/>
          <a:p>
            <a:r>
              <a:rPr lang="en-GB" dirty="0" smtClean="0"/>
              <a:t>IF YOU HAVE ANY MORE QUESTIONS AND WANT SOME MORE INFORMATION PLEASE EMAIL ME KATRINA.PERRY@TAMESIDE.GOV.UK</a:t>
            </a:r>
            <a:endParaRPr lang="en-GB" dirty="0"/>
          </a:p>
        </p:txBody>
      </p:sp>
    </p:spTree>
    <p:extLst>
      <p:ext uri="{BB962C8B-B14F-4D97-AF65-F5344CB8AC3E}">
        <p14:creationId xmlns:p14="http://schemas.microsoft.com/office/powerpoint/2010/main" val="1553223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0343" y="627016"/>
            <a:ext cx="9117874" cy="5078313"/>
          </a:xfrm>
          <a:prstGeom prst="rect">
            <a:avLst/>
          </a:prstGeom>
          <a:noFill/>
        </p:spPr>
        <p:txBody>
          <a:bodyPr wrap="square" rtlCol="0">
            <a:spAutoFit/>
          </a:bodyPr>
          <a:lstStyle/>
          <a:p>
            <a:r>
              <a:rPr lang="en-GB" b="1" u="sng" dirty="0" smtClean="0"/>
              <a:t>Who we are ?</a:t>
            </a:r>
          </a:p>
          <a:p>
            <a:endParaRPr lang="en-GB" dirty="0" smtClean="0"/>
          </a:p>
          <a:p>
            <a:r>
              <a:rPr lang="en-GB" dirty="0" smtClean="0"/>
              <a:t>We are a service that offers a range of sessions/activities right across the borough, involving young people in our service, to help keep young people safe and enjoy a range of activities. We deliver programmes such as :</a:t>
            </a:r>
          </a:p>
          <a:p>
            <a:pPr marL="285750" indent="-285750">
              <a:buFont typeface="Arial" panose="020B0604020202020204" pitchFamily="34" charset="0"/>
              <a:buChar char="•"/>
            </a:pPr>
            <a:r>
              <a:rPr lang="en-GB" dirty="0" smtClean="0"/>
              <a:t>Activities</a:t>
            </a:r>
          </a:p>
          <a:p>
            <a:pPr marL="285750" indent="-285750">
              <a:buFont typeface="Arial" panose="020B0604020202020204" pitchFamily="34" charset="0"/>
              <a:buChar char="•"/>
            </a:pPr>
            <a:r>
              <a:rPr lang="en-GB" dirty="0" smtClean="0"/>
              <a:t>Targeted sessions</a:t>
            </a:r>
          </a:p>
          <a:p>
            <a:pPr marL="285750" indent="-285750">
              <a:buFont typeface="Arial" panose="020B0604020202020204" pitchFamily="34" charset="0"/>
              <a:buChar char="•"/>
            </a:pPr>
            <a:r>
              <a:rPr lang="en-GB" dirty="0" smtClean="0"/>
              <a:t>1 to 1 sessions</a:t>
            </a:r>
          </a:p>
          <a:p>
            <a:pPr marL="285750" indent="-285750">
              <a:buFont typeface="Arial" panose="020B0604020202020204" pitchFamily="34" charset="0"/>
              <a:buChar char="•"/>
            </a:pPr>
            <a:r>
              <a:rPr lang="en-GB" dirty="0" smtClean="0"/>
              <a:t>Referrals </a:t>
            </a:r>
          </a:p>
          <a:p>
            <a:pPr marL="285750" indent="-285750">
              <a:buFont typeface="Arial" panose="020B0604020202020204" pitchFamily="34" charset="0"/>
              <a:buChar char="•"/>
            </a:pPr>
            <a:r>
              <a:rPr lang="en-GB" dirty="0" smtClean="0"/>
              <a:t>Summer activities </a:t>
            </a:r>
          </a:p>
          <a:p>
            <a:pPr marL="285750" indent="-285750">
              <a:buFont typeface="Arial" panose="020B0604020202020204" pitchFamily="34" charset="0"/>
              <a:buChar char="•"/>
            </a:pPr>
            <a:r>
              <a:rPr lang="en-GB" dirty="0" smtClean="0"/>
              <a:t>Evening sessions</a:t>
            </a:r>
          </a:p>
          <a:p>
            <a:pPr marL="285750" indent="-285750">
              <a:buFont typeface="Arial" panose="020B0604020202020204" pitchFamily="34" charset="0"/>
              <a:buChar char="•"/>
            </a:pPr>
            <a:r>
              <a:rPr lang="en-GB" dirty="0" smtClean="0"/>
              <a:t>Group work </a:t>
            </a:r>
          </a:p>
          <a:p>
            <a:pPr marL="285750" indent="-285750">
              <a:buFont typeface="Arial" panose="020B0604020202020204" pitchFamily="34" charset="0"/>
              <a:buChar char="•"/>
            </a:pPr>
            <a:r>
              <a:rPr lang="en-GB" dirty="0" smtClean="0"/>
              <a:t>Parent courses </a:t>
            </a:r>
          </a:p>
          <a:p>
            <a:pPr marL="285750" indent="-285750">
              <a:buFont typeface="Arial" panose="020B0604020202020204" pitchFamily="34" charset="0"/>
              <a:buChar char="•"/>
            </a:pPr>
            <a:r>
              <a:rPr lang="en-GB" dirty="0" smtClean="0"/>
              <a:t>School work </a:t>
            </a:r>
          </a:p>
          <a:p>
            <a:pPr marL="285750" indent="-285750">
              <a:buFont typeface="Arial" panose="020B0604020202020204" pitchFamily="34" charset="0"/>
              <a:buChar char="•"/>
            </a:pPr>
            <a:r>
              <a:rPr lang="en-GB" dirty="0" smtClean="0"/>
              <a:t>Bike projects </a:t>
            </a:r>
          </a:p>
          <a:p>
            <a:pPr marL="285750" indent="-285750">
              <a:buFont typeface="Arial" panose="020B0604020202020204" pitchFamily="34" charset="0"/>
              <a:buChar char="•"/>
            </a:pPr>
            <a:r>
              <a:rPr lang="en-GB" dirty="0" smtClean="0"/>
              <a:t>Bike rides</a:t>
            </a:r>
          </a:p>
          <a:p>
            <a:pPr marL="285750" indent="-285750">
              <a:buFont typeface="Arial" panose="020B0604020202020204" pitchFamily="34" charset="0"/>
              <a:buChar char="•"/>
            </a:pPr>
            <a:r>
              <a:rPr lang="en-GB" dirty="0" smtClean="0"/>
              <a:t>Detached work</a:t>
            </a:r>
          </a:p>
          <a:p>
            <a:r>
              <a:rPr lang="en-GB" dirty="0" smtClean="0"/>
              <a:t>All our services are aimed at all young people aged from 8 -25 year olds. </a:t>
            </a:r>
            <a:endParaRPr lang="en-GB" dirty="0"/>
          </a:p>
        </p:txBody>
      </p:sp>
    </p:spTree>
    <p:extLst>
      <p:ext uri="{BB962C8B-B14F-4D97-AF65-F5344CB8AC3E}">
        <p14:creationId xmlns:p14="http://schemas.microsoft.com/office/powerpoint/2010/main" val="2574609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Person Icons Stick Figure - Group Of People Stick Figures, Cliparts &amp;  Cartoons - Jing.f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Person Icons Stick Figure - Group Of People Stick Figures, Cliparts &amp;  Cartoons - Jing.fm"/>
          <p:cNvSpPr>
            <a:spLocks noChangeAspect="1" noChangeArrowheads="1"/>
          </p:cNvSpPr>
          <p:nvPr/>
        </p:nvSpPr>
        <p:spPr bwMode="auto">
          <a:xfrm>
            <a:off x="2411095" y="1111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stick person clipart, Cartoons - Person Icons Stick Figure - Group Of People Stick Figures"/>
          <p:cNvPicPr>
            <a:picLocks noChangeAspect="1" noChangeArrowheads="1"/>
          </p:cNvPicPr>
          <p:nvPr/>
        </p:nvPicPr>
        <p:blipFill>
          <a:blip r:embed="rId2">
            <a:extLst>
              <a:ext uri="{BEBA8EAE-BF5A-486C-A8C5-ECC9F3942E4B}">
                <a14:imgProps xmlns:a14="http://schemas.microsoft.com/office/drawing/2010/main">
                  <a14:imgLayer r:embed="rId3">
                    <a14:imgEffect>
                      <a14:artisticPlasticWrap/>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56572" y="1784589"/>
            <a:ext cx="6415042" cy="3319412"/>
          </a:xfrm>
          <a:prstGeom prst="rect">
            <a:avLst/>
          </a:prstGeom>
          <a:ln>
            <a:noFill/>
          </a:ln>
          <a:effectLst>
            <a:outerShdw blurRad="50800" dist="50800" dir="5400000" algn="ctr" rotWithShape="0">
              <a:schemeClr val="bg2">
                <a:alpha val="98000"/>
              </a:schemeClr>
            </a:outerShdw>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72529" y="525676"/>
            <a:ext cx="9214338" cy="1200329"/>
          </a:xfrm>
          <a:prstGeom prst="rect">
            <a:avLst/>
          </a:prstGeom>
          <a:noFill/>
        </p:spPr>
        <p:txBody>
          <a:bodyPr wrap="square" rtlCol="0">
            <a:spAutoFit/>
          </a:bodyPr>
          <a:lstStyle/>
          <a:p>
            <a:r>
              <a:rPr lang="en-GB" dirty="0" smtClean="0"/>
              <a:t>We currently have a team of 13 part time staff and 6 full time workers. In the past, as we are well aware, the youth service lost most of its staffing through redesigns. We are now on the rise, in the last few years we have managed to employ more staff, so we can offer more provision and activities to young people. </a:t>
            </a:r>
            <a:endParaRPr lang="en-GB" dirty="0"/>
          </a:p>
        </p:txBody>
      </p:sp>
      <p:sp>
        <p:nvSpPr>
          <p:cNvPr id="7" name="TextBox 6"/>
          <p:cNvSpPr txBox="1"/>
          <p:nvPr/>
        </p:nvSpPr>
        <p:spPr>
          <a:xfrm>
            <a:off x="1012874" y="5669280"/>
            <a:ext cx="10480431" cy="584775"/>
          </a:xfrm>
          <a:prstGeom prst="rect">
            <a:avLst/>
          </a:prstGeom>
          <a:noFill/>
        </p:spPr>
        <p:txBody>
          <a:bodyPr wrap="square" rtlCol="0">
            <a:spAutoFit/>
          </a:bodyPr>
          <a:lstStyle/>
          <a:p>
            <a:r>
              <a:rPr lang="en-GB" sz="3200" b="1" dirty="0" smtClean="0">
                <a:solidFill>
                  <a:schemeClr val="bg1"/>
                </a:solidFill>
              </a:rPr>
              <a:t>        TAMESIDE YOUTH SERVICE IS GROWING </a:t>
            </a:r>
            <a:r>
              <a:rPr lang="en-GB" sz="3200" dirty="0" smtClean="0">
                <a:solidFill>
                  <a:schemeClr val="bg1"/>
                </a:solidFill>
              </a:rPr>
              <a:t>!!</a:t>
            </a:r>
            <a:endParaRPr lang="en-GB" sz="3200" dirty="0">
              <a:solidFill>
                <a:schemeClr val="bg1"/>
              </a:solidFill>
            </a:endParaRPr>
          </a:p>
        </p:txBody>
      </p:sp>
    </p:spTree>
    <p:extLst>
      <p:ext uri="{BB962C8B-B14F-4D97-AF65-F5344CB8AC3E}">
        <p14:creationId xmlns:p14="http://schemas.microsoft.com/office/powerpoint/2010/main" val="1386960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Person Icons Stick Figure - Group Of People Stick Figures, Cliparts &amp;  Cartoons - Jing.f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Person Icons Stick Figure - Group Of People Stick Figures, Cliparts &amp;  Cartoons - Jing.fm"/>
          <p:cNvSpPr>
            <a:spLocks noChangeAspect="1" noChangeArrowheads="1"/>
          </p:cNvSpPr>
          <p:nvPr/>
        </p:nvSpPr>
        <p:spPr bwMode="auto">
          <a:xfrm>
            <a:off x="2411095" y="1111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670226" y="190413"/>
            <a:ext cx="5753686" cy="369332"/>
          </a:xfrm>
          <a:prstGeom prst="rect">
            <a:avLst/>
          </a:prstGeom>
          <a:noFill/>
        </p:spPr>
        <p:txBody>
          <a:bodyPr wrap="square" rtlCol="0">
            <a:spAutoFit/>
          </a:bodyPr>
          <a:lstStyle/>
          <a:p>
            <a:r>
              <a:rPr lang="en-GB" b="1" u="sng" dirty="0" smtClean="0"/>
              <a:t>OUR CORE OFFFER BEFORE LOCKDOWN </a:t>
            </a:r>
            <a:endParaRPr lang="en-GB" b="1" u="sng" dirty="0"/>
          </a:p>
        </p:txBody>
      </p:sp>
      <p:pic>
        <p:nvPicPr>
          <p:cNvPr id="6" name="Picture 5"/>
          <p:cNvPicPr/>
          <p:nvPr/>
        </p:nvPicPr>
        <p:blipFill rotWithShape="1">
          <a:blip r:embed="rId2">
            <a:extLst>
              <a:ext uri="{28A0092B-C50C-407E-A947-70E740481C1C}">
                <a14:useLocalDpi xmlns:a14="http://schemas.microsoft.com/office/drawing/2010/main" val="0"/>
              </a:ext>
            </a:extLst>
          </a:blip>
          <a:srcRect l="28085" t="24537" r="16741" b="11608"/>
          <a:stretch/>
        </p:blipFill>
        <p:spPr bwMode="auto">
          <a:xfrm>
            <a:off x="326571" y="559746"/>
            <a:ext cx="10515600" cy="61545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1086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Person Icons Stick Figure - Group Of People Stick Figures, Cliparts &amp;  Cartoons - Jing.f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Person Icons Stick Figure - Group Of People Stick Figures, Cliparts &amp;  Cartoons - Jing.fm"/>
          <p:cNvSpPr>
            <a:spLocks noChangeAspect="1" noChangeArrowheads="1"/>
          </p:cNvSpPr>
          <p:nvPr/>
        </p:nvSpPr>
        <p:spPr bwMode="auto">
          <a:xfrm>
            <a:off x="2411095" y="1111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770710" y="953325"/>
            <a:ext cx="11051176" cy="5447645"/>
          </a:xfrm>
          <a:prstGeom prst="rect">
            <a:avLst/>
          </a:prstGeom>
          <a:noFill/>
        </p:spPr>
        <p:txBody>
          <a:bodyPr wrap="square" rtlCol="0">
            <a:spAutoFit/>
          </a:bodyPr>
          <a:lstStyle/>
          <a:p>
            <a:r>
              <a:rPr lang="en-GB" b="1" u="sng" dirty="0" smtClean="0"/>
              <a:t>NYA (NATIONAL YOUTH AGENCY) GUIDANCE</a:t>
            </a:r>
          </a:p>
          <a:p>
            <a:endParaRPr lang="en-GB" b="1" u="sng" dirty="0" smtClean="0"/>
          </a:p>
          <a:p>
            <a:r>
              <a:rPr lang="en-GB" sz="2400" dirty="0" smtClean="0"/>
              <a:t>At the start of the first lockdown, we had to change our whole delivery, as we went into the Red category. We quickly moved to detached work.</a:t>
            </a:r>
          </a:p>
          <a:p>
            <a:r>
              <a:rPr lang="en-GB" sz="2400" dirty="0" smtClean="0"/>
              <a:t>A couple of months in, the LA and then Government, Youth Workers recognized as key workers. We were able to deliver some outside provision in the warmer months. We used this time to construct a strong plan, delivering in 4 key buildings, to work with vulnerable young people, deliver detached work, but others had to be done virtually with young people.  </a:t>
            </a:r>
          </a:p>
          <a:p>
            <a:endParaRPr lang="en-GB" sz="2400" dirty="0"/>
          </a:p>
          <a:p>
            <a:r>
              <a:rPr lang="en-GB" sz="2400" dirty="0" smtClean="0"/>
              <a:t>We know, this was a really difficult time, for our young people, as most young people we work with are really vulnerable. Our plan was strong, so that we didn’t need to change things every time Covid status changed. We know young people needed a consistent offer.</a:t>
            </a:r>
            <a:endParaRPr lang="en-GB" sz="2400" dirty="0"/>
          </a:p>
        </p:txBody>
      </p:sp>
    </p:spTree>
    <p:extLst>
      <p:ext uri="{BB962C8B-B14F-4D97-AF65-F5344CB8AC3E}">
        <p14:creationId xmlns:p14="http://schemas.microsoft.com/office/powerpoint/2010/main" val="853184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67DA52-5272-4ABA-B06B-9F586DDDE4EE}" type="slidenum">
              <a:rPr lang="en-GB" smtClean="0"/>
              <a:t>6</a:t>
            </a:fld>
            <a:endParaRPr lang="en-GB"/>
          </a:p>
        </p:txBody>
      </p:sp>
      <p:pic>
        <p:nvPicPr>
          <p:cNvPr id="3" name="Picture 2"/>
          <p:cNvPicPr>
            <a:picLocks noChangeAspect="1"/>
          </p:cNvPicPr>
          <p:nvPr/>
        </p:nvPicPr>
        <p:blipFill rotWithShape="1">
          <a:blip r:embed="rId2"/>
          <a:srcRect l="9071" t="21161" r="39525" b="6660"/>
          <a:stretch/>
        </p:blipFill>
        <p:spPr>
          <a:xfrm>
            <a:off x="809897" y="1698171"/>
            <a:ext cx="5303519" cy="4036423"/>
          </a:xfrm>
          <a:prstGeom prst="rect">
            <a:avLst/>
          </a:prstGeom>
          <a:ln>
            <a:solidFill>
              <a:schemeClr val="tx1"/>
            </a:solidFill>
          </a:ln>
        </p:spPr>
      </p:pic>
      <p:pic>
        <p:nvPicPr>
          <p:cNvPr id="4" name="Picture 3"/>
          <p:cNvPicPr>
            <a:picLocks noChangeAspect="1"/>
          </p:cNvPicPr>
          <p:nvPr/>
        </p:nvPicPr>
        <p:blipFill rotWithShape="1">
          <a:blip r:embed="rId3"/>
          <a:srcRect l="9071" t="18482" r="40027" b="10089"/>
          <a:stretch/>
        </p:blipFill>
        <p:spPr>
          <a:xfrm>
            <a:off x="6237634" y="1698172"/>
            <a:ext cx="5116166" cy="4036423"/>
          </a:xfrm>
          <a:prstGeom prst="rect">
            <a:avLst/>
          </a:prstGeom>
          <a:ln>
            <a:solidFill>
              <a:schemeClr val="tx1"/>
            </a:solidFill>
          </a:ln>
        </p:spPr>
      </p:pic>
      <p:sp>
        <p:nvSpPr>
          <p:cNvPr id="5" name="TextBox 4"/>
          <p:cNvSpPr txBox="1"/>
          <p:nvPr/>
        </p:nvSpPr>
        <p:spPr>
          <a:xfrm>
            <a:off x="809896" y="1063417"/>
            <a:ext cx="1355211" cy="653080"/>
          </a:xfrm>
          <a:prstGeom prst="rect">
            <a:avLst/>
          </a:prstGeom>
          <a:noFill/>
        </p:spPr>
        <p:txBody>
          <a:bodyPr wrap="square" rtlCol="0">
            <a:spAutoFit/>
          </a:bodyPr>
          <a:lstStyle/>
          <a:p>
            <a:r>
              <a:rPr lang="en-GB" b="1" dirty="0" smtClean="0"/>
              <a:t>Readiness Level</a:t>
            </a:r>
            <a:endParaRPr lang="en-GB" b="1" dirty="0"/>
          </a:p>
        </p:txBody>
      </p:sp>
      <p:sp>
        <p:nvSpPr>
          <p:cNvPr id="7" name="TextBox 6"/>
          <p:cNvSpPr txBox="1"/>
          <p:nvPr/>
        </p:nvSpPr>
        <p:spPr>
          <a:xfrm>
            <a:off x="2289326" y="1082239"/>
            <a:ext cx="3709851" cy="400110"/>
          </a:xfrm>
          <a:prstGeom prst="rect">
            <a:avLst/>
          </a:prstGeom>
          <a:noFill/>
        </p:spPr>
        <p:txBody>
          <a:bodyPr wrap="square" rtlCol="0">
            <a:spAutoFit/>
          </a:bodyPr>
          <a:lstStyle/>
          <a:p>
            <a:r>
              <a:rPr lang="en-GB" sz="2000" b="1" dirty="0" smtClean="0"/>
              <a:t>Permitted Activity Expected</a:t>
            </a:r>
            <a:endParaRPr lang="en-GB" sz="2000" b="1" dirty="0"/>
          </a:p>
        </p:txBody>
      </p:sp>
      <p:sp>
        <p:nvSpPr>
          <p:cNvPr id="9" name="TextBox 8"/>
          <p:cNvSpPr txBox="1"/>
          <p:nvPr/>
        </p:nvSpPr>
        <p:spPr>
          <a:xfrm>
            <a:off x="809897" y="239151"/>
            <a:ext cx="6589709" cy="369332"/>
          </a:xfrm>
          <a:prstGeom prst="rect">
            <a:avLst/>
          </a:prstGeom>
          <a:noFill/>
        </p:spPr>
        <p:txBody>
          <a:bodyPr wrap="square" rtlCol="0">
            <a:spAutoFit/>
          </a:bodyPr>
          <a:lstStyle/>
          <a:p>
            <a:r>
              <a:rPr lang="en-GB" b="1" dirty="0"/>
              <a:t>Readiness framework</a:t>
            </a:r>
          </a:p>
        </p:txBody>
      </p:sp>
      <p:sp>
        <p:nvSpPr>
          <p:cNvPr id="10" name="TextBox 9"/>
          <p:cNvSpPr txBox="1"/>
          <p:nvPr/>
        </p:nvSpPr>
        <p:spPr>
          <a:xfrm>
            <a:off x="6113416" y="1045091"/>
            <a:ext cx="1355211" cy="653080"/>
          </a:xfrm>
          <a:prstGeom prst="rect">
            <a:avLst/>
          </a:prstGeom>
          <a:noFill/>
        </p:spPr>
        <p:txBody>
          <a:bodyPr wrap="square" rtlCol="0">
            <a:spAutoFit/>
          </a:bodyPr>
          <a:lstStyle/>
          <a:p>
            <a:r>
              <a:rPr lang="en-GB" b="1" dirty="0" smtClean="0"/>
              <a:t>Readiness Level</a:t>
            </a:r>
            <a:endParaRPr lang="en-GB" b="1" dirty="0"/>
          </a:p>
        </p:txBody>
      </p:sp>
      <p:sp>
        <p:nvSpPr>
          <p:cNvPr id="11" name="TextBox 10"/>
          <p:cNvSpPr txBox="1"/>
          <p:nvPr/>
        </p:nvSpPr>
        <p:spPr>
          <a:xfrm>
            <a:off x="7468627" y="1098007"/>
            <a:ext cx="3709851" cy="400110"/>
          </a:xfrm>
          <a:prstGeom prst="rect">
            <a:avLst/>
          </a:prstGeom>
          <a:noFill/>
        </p:spPr>
        <p:txBody>
          <a:bodyPr wrap="square" rtlCol="0">
            <a:spAutoFit/>
          </a:bodyPr>
          <a:lstStyle/>
          <a:p>
            <a:r>
              <a:rPr lang="en-GB" sz="2000" b="1" dirty="0" smtClean="0"/>
              <a:t>Permitted Activity Expected</a:t>
            </a:r>
            <a:endParaRPr lang="en-GB" sz="2000" b="1" dirty="0"/>
          </a:p>
        </p:txBody>
      </p:sp>
    </p:spTree>
    <p:extLst>
      <p:ext uri="{BB962C8B-B14F-4D97-AF65-F5344CB8AC3E}">
        <p14:creationId xmlns:p14="http://schemas.microsoft.com/office/powerpoint/2010/main" val="3938013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67DA52-5272-4ABA-B06B-9F586DDDE4EE}" type="slidenum">
              <a:rPr lang="en-GB" smtClean="0"/>
              <a:t>7</a:t>
            </a:fld>
            <a:endParaRPr lang="en-GB"/>
          </a:p>
        </p:txBody>
      </p:sp>
      <p:sp>
        <p:nvSpPr>
          <p:cNvPr id="3" name="TextBox 2"/>
          <p:cNvSpPr txBox="1"/>
          <p:nvPr/>
        </p:nvSpPr>
        <p:spPr>
          <a:xfrm>
            <a:off x="587829" y="587829"/>
            <a:ext cx="4153988" cy="369332"/>
          </a:xfrm>
          <a:prstGeom prst="rect">
            <a:avLst/>
          </a:prstGeom>
          <a:noFill/>
        </p:spPr>
        <p:txBody>
          <a:bodyPr wrap="square" rtlCol="0">
            <a:spAutoFit/>
          </a:bodyPr>
          <a:lstStyle/>
          <a:p>
            <a:r>
              <a:rPr lang="en-GB" b="1" u="sng" dirty="0" smtClean="0"/>
              <a:t>RE-DESIGNED CORE OFFER</a:t>
            </a:r>
            <a:endParaRPr lang="en-GB" b="1" u="sng" dirty="0"/>
          </a:p>
        </p:txBody>
      </p:sp>
      <p:graphicFrame>
        <p:nvGraphicFramePr>
          <p:cNvPr id="4" name="Table 3"/>
          <p:cNvGraphicFramePr>
            <a:graphicFrameLocks noGrp="1"/>
          </p:cNvGraphicFramePr>
          <p:nvPr>
            <p:extLst>
              <p:ext uri="{D42A27DB-BD31-4B8C-83A1-F6EECF244321}">
                <p14:modId xmlns:p14="http://schemas.microsoft.com/office/powerpoint/2010/main" val="3812482901"/>
              </p:ext>
            </p:extLst>
          </p:nvPr>
        </p:nvGraphicFramePr>
        <p:xfrm>
          <a:off x="757648" y="957162"/>
          <a:ext cx="9594894" cy="4947249"/>
        </p:xfrm>
        <a:graphic>
          <a:graphicData uri="http://schemas.openxmlformats.org/drawingml/2006/table">
            <a:tbl>
              <a:tblPr firstRow="1" firstCol="1" bandRow="1">
                <a:tableStyleId>{5C22544A-7EE6-4342-B048-85BDC9FD1C3A}</a:tableStyleId>
              </a:tblPr>
              <a:tblGrid>
                <a:gridCol w="1598727">
                  <a:extLst>
                    <a:ext uri="{9D8B030D-6E8A-4147-A177-3AD203B41FA5}">
                      <a16:colId xmlns:a16="http://schemas.microsoft.com/office/drawing/2014/main" val="2027997391"/>
                    </a:ext>
                  </a:extLst>
                </a:gridCol>
                <a:gridCol w="1598727">
                  <a:extLst>
                    <a:ext uri="{9D8B030D-6E8A-4147-A177-3AD203B41FA5}">
                      <a16:colId xmlns:a16="http://schemas.microsoft.com/office/drawing/2014/main" val="1273311603"/>
                    </a:ext>
                  </a:extLst>
                </a:gridCol>
                <a:gridCol w="1599360">
                  <a:extLst>
                    <a:ext uri="{9D8B030D-6E8A-4147-A177-3AD203B41FA5}">
                      <a16:colId xmlns:a16="http://schemas.microsoft.com/office/drawing/2014/main" val="1717913656"/>
                    </a:ext>
                  </a:extLst>
                </a:gridCol>
                <a:gridCol w="1599360">
                  <a:extLst>
                    <a:ext uri="{9D8B030D-6E8A-4147-A177-3AD203B41FA5}">
                      <a16:colId xmlns:a16="http://schemas.microsoft.com/office/drawing/2014/main" val="1748656385"/>
                    </a:ext>
                  </a:extLst>
                </a:gridCol>
                <a:gridCol w="1599360">
                  <a:extLst>
                    <a:ext uri="{9D8B030D-6E8A-4147-A177-3AD203B41FA5}">
                      <a16:colId xmlns:a16="http://schemas.microsoft.com/office/drawing/2014/main" val="3640241598"/>
                    </a:ext>
                  </a:extLst>
                </a:gridCol>
                <a:gridCol w="1599360">
                  <a:extLst>
                    <a:ext uri="{9D8B030D-6E8A-4147-A177-3AD203B41FA5}">
                      <a16:colId xmlns:a16="http://schemas.microsoft.com/office/drawing/2014/main" val="2380282292"/>
                    </a:ext>
                  </a:extLst>
                </a:gridCol>
              </a:tblGrid>
              <a:tr h="308955">
                <a:tc>
                  <a:txBody>
                    <a:bodyPr/>
                    <a:lstStyle/>
                    <a:p>
                      <a:pPr algn="ctr">
                        <a:lnSpc>
                          <a:spcPct val="107000"/>
                        </a:lnSpc>
                        <a:spcAft>
                          <a:spcPts val="0"/>
                        </a:spcAft>
                      </a:pPr>
                      <a:r>
                        <a:rPr lang="en-GB" sz="1000">
                          <a:effectLst/>
                        </a:rPr>
                        <a:t>MONDAY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nchor="ctr"/>
                </a:tc>
                <a:tc>
                  <a:txBody>
                    <a:bodyPr/>
                    <a:lstStyle/>
                    <a:p>
                      <a:pPr algn="ctr">
                        <a:lnSpc>
                          <a:spcPct val="107000"/>
                        </a:lnSpc>
                        <a:spcAft>
                          <a:spcPts val="0"/>
                        </a:spcAft>
                      </a:pPr>
                      <a:r>
                        <a:rPr lang="en-GB" sz="1000">
                          <a:effectLst/>
                        </a:rPr>
                        <a:t>TUESDAY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nchor="ctr"/>
                </a:tc>
                <a:tc>
                  <a:txBody>
                    <a:bodyPr/>
                    <a:lstStyle/>
                    <a:p>
                      <a:pPr algn="ctr">
                        <a:lnSpc>
                          <a:spcPct val="107000"/>
                        </a:lnSpc>
                        <a:spcAft>
                          <a:spcPts val="0"/>
                        </a:spcAft>
                      </a:pPr>
                      <a:r>
                        <a:rPr lang="en-GB" sz="1000">
                          <a:effectLst/>
                        </a:rPr>
                        <a:t>WEDNESDAY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nchor="ctr"/>
                </a:tc>
                <a:tc>
                  <a:txBody>
                    <a:bodyPr/>
                    <a:lstStyle/>
                    <a:p>
                      <a:pPr algn="ctr">
                        <a:lnSpc>
                          <a:spcPct val="107000"/>
                        </a:lnSpc>
                        <a:spcAft>
                          <a:spcPts val="0"/>
                        </a:spcAft>
                      </a:pPr>
                      <a:r>
                        <a:rPr lang="en-GB" sz="1000">
                          <a:effectLst/>
                        </a:rPr>
                        <a:t>THURSDAY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nchor="ctr"/>
                </a:tc>
                <a:tc>
                  <a:txBody>
                    <a:bodyPr/>
                    <a:lstStyle/>
                    <a:p>
                      <a:pPr algn="ctr">
                        <a:lnSpc>
                          <a:spcPct val="107000"/>
                        </a:lnSpc>
                        <a:spcAft>
                          <a:spcPts val="0"/>
                        </a:spcAft>
                      </a:pPr>
                      <a:r>
                        <a:rPr lang="en-GB" sz="1000">
                          <a:effectLst/>
                        </a:rPr>
                        <a:t>FRIDAY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nchor="ctr"/>
                </a:tc>
                <a:tc>
                  <a:txBody>
                    <a:bodyPr/>
                    <a:lstStyle/>
                    <a:p>
                      <a:pPr algn="ctr">
                        <a:lnSpc>
                          <a:spcPct val="107000"/>
                        </a:lnSpc>
                        <a:spcAft>
                          <a:spcPts val="0"/>
                        </a:spcAft>
                      </a:pPr>
                      <a:r>
                        <a:rPr lang="en-GB" sz="1000">
                          <a:effectLst/>
                        </a:rPr>
                        <a:t>SATURDAY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nchor="ctr"/>
                </a:tc>
                <a:extLst>
                  <a:ext uri="{0D108BD9-81ED-4DB2-BD59-A6C34878D82A}">
                    <a16:rowId xmlns:a16="http://schemas.microsoft.com/office/drawing/2014/main" val="3315770569"/>
                  </a:ext>
                </a:extLst>
              </a:tr>
              <a:tr h="1254110">
                <a:tc>
                  <a:txBody>
                    <a:bodyPr/>
                    <a:lstStyle/>
                    <a:p>
                      <a:pPr algn="l">
                        <a:lnSpc>
                          <a:spcPct val="107000"/>
                        </a:lnSpc>
                        <a:spcAft>
                          <a:spcPts val="0"/>
                        </a:spcAft>
                      </a:pPr>
                      <a:r>
                        <a:rPr lang="en-GB" sz="800">
                          <a:effectLst/>
                        </a:rPr>
                        <a:t>Bennett St Youth Club</a:t>
                      </a:r>
                    </a:p>
                    <a:p>
                      <a:pPr algn="l">
                        <a:lnSpc>
                          <a:spcPct val="107000"/>
                        </a:lnSpc>
                        <a:spcAft>
                          <a:spcPts val="0"/>
                        </a:spcAft>
                      </a:pPr>
                      <a:r>
                        <a:rPr lang="en-GB" sz="800">
                          <a:effectLst/>
                        </a:rPr>
                        <a:t>Tameside Youth Council  Time: 6-7:30pm</a:t>
                      </a:r>
                    </a:p>
                    <a:p>
                      <a:pPr algn="l">
                        <a:lnSpc>
                          <a:spcPct val="107000"/>
                        </a:lnSpc>
                        <a:spcAft>
                          <a:spcPts val="0"/>
                        </a:spcAft>
                      </a:pPr>
                      <a:r>
                        <a:rPr lang="en-GB" sz="800">
                          <a:effectLst/>
                        </a:rPr>
                        <a:t>Must join the youth council before attending. Contact details use link below. </a:t>
                      </a:r>
                    </a:p>
                    <a:p>
                      <a:pPr algn="l">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tc>
                  <a:txBody>
                    <a:bodyPr/>
                    <a:lstStyle/>
                    <a:p>
                      <a:pPr algn="l">
                        <a:lnSpc>
                          <a:spcPct val="107000"/>
                        </a:lnSpc>
                        <a:spcAft>
                          <a:spcPts val="0"/>
                        </a:spcAft>
                      </a:pPr>
                      <a:r>
                        <a:rPr lang="en-GB" sz="800">
                          <a:effectLst/>
                        </a:rPr>
                        <a:t>Bennett St Youth club Senior Youth Club</a:t>
                      </a:r>
                    </a:p>
                    <a:p>
                      <a:pPr algn="l">
                        <a:lnSpc>
                          <a:spcPct val="107000"/>
                        </a:lnSpc>
                        <a:spcAft>
                          <a:spcPts val="0"/>
                        </a:spcAft>
                      </a:pPr>
                      <a:r>
                        <a:rPr lang="en-GB" sz="800">
                          <a:effectLst/>
                        </a:rPr>
                        <a:t>Time: 6:30-8pm</a:t>
                      </a:r>
                    </a:p>
                    <a:p>
                      <a:pPr algn="l">
                        <a:lnSpc>
                          <a:spcPct val="107000"/>
                        </a:lnSpc>
                        <a:spcAft>
                          <a:spcPts val="0"/>
                        </a:spcAft>
                      </a:pPr>
                      <a:r>
                        <a:rPr lang="en-GB" sz="800">
                          <a:effectLst/>
                        </a:rPr>
                        <a:t>Must book on in advance of session, using link below.</a:t>
                      </a:r>
                    </a:p>
                    <a:p>
                      <a:pPr algn="l">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tc>
                  <a:txBody>
                    <a:bodyPr/>
                    <a:lstStyle/>
                    <a:p>
                      <a:pPr algn="l">
                        <a:lnSpc>
                          <a:spcPct val="107000"/>
                        </a:lnSpc>
                        <a:spcAft>
                          <a:spcPts val="0"/>
                        </a:spcAft>
                      </a:pPr>
                      <a:r>
                        <a:rPr lang="en-GB" sz="800">
                          <a:effectLst/>
                        </a:rPr>
                        <a:t>LGBT Group</a:t>
                      </a:r>
                    </a:p>
                    <a:p>
                      <a:pPr algn="l">
                        <a:lnSpc>
                          <a:spcPct val="107000"/>
                        </a:lnSpc>
                        <a:spcAft>
                          <a:spcPts val="0"/>
                        </a:spcAft>
                      </a:pPr>
                      <a:r>
                        <a:rPr lang="en-GB" sz="800">
                          <a:effectLst/>
                        </a:rPr>
                        <a:t>Time: 6-8.30pm</a:t>
                      </a:r>
                    </a:p>
                    <a:p>
                      <a:pPr algn="l">
                        <a:lnSpc>
                          <a:spcPct val="107000"/>
                        </a:lnSpc>
                        <a:spcAft>
                          <a:spcPts val="0"/>
                        </a:spcAft>
                      </a:pPr>
                      <a:r>
                        <a:rPr lang="en-GB" sz="800">
                          <a:effectLst/>
                        </a:rPr>
                        <a:t>Must contact Diane King 0n Mobile. 07971599414.</a:t>
                      </a:r>
                    </a:p>
                    <a:p>
                      <a:pPr algn="l">
                        <a:lnSpc>
                          <a:spcPct val="107000"/>
                        </a:lnSpc>
                        <a:spcAft>
                          <a:spcPts val="0"/>
                        </a:spcAft>
                      </a:pPr>
                      <a:r>
                        <a:rPr lang="en-GB" sz="800">
                          <a:effectLst/>
                        </a:rPr>
                        <a:t>Address not publicised due to vulnerability of group.</a:t>
                      </a:r>
                    </a:p>
                    <a:p>
                      <a:pPr algn="l">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tc>
                  <a:txBody>
                    <a:bodyPr/>
                    <a:lstStyle/>
                    <a:p>
                      <a:pPr algn="l">
                        <a:lnSpc>
                          <a:spcPct val="107000"/>
                        </a:lnSpc>
                        <a:spcAft>
                          <a:spcPts val="0"/>
                        </a:spcAft>
                      </a:pPr>
                      <a:r>
                        <a:rPr lang="en-GB" sz="800">
                          <a:effectLst/>
                        </a:rPr>
                        <a:t>Cyclops Bike Workshop  &amp; Ride </a:t>
                      </a:r>
                    </a:p>
                    <a:p>
                      <a:pPr algn="l">
                        <a:lnSpc>
                          <a:spcPct val="107000"/>
                        </a:lnSpc>
                        <a:spcAft>
                          <a:spcPts val="0"/>
                        </a:spcAft>
                      </a:pPr>
                      <a:r>
                        <a:rPr lang="en-GB" sz="800">
                          <a:effectLst/>
                        </a:rPr>
                        <a:t>Time: 5 -7:30pm</a:t>
                      </a:r>
                    </a:p>
                    <a:p>
                      <a:pPr algn="l">
                        <a:lnSpc>
                          <a:spcPct val="107000"/>
                        </a:lnSpc>
                        <a:spcAft>
                          <a:spcPts val="0"/>
                        </a:spcAft>
                      </a:pPr>
                      <a:r>
                        <a:rPr lang="en-GB" sz="800">
                          <a:effectLst/>
                        </a:rPr>
                        <a:t>Must book on in advance of session, using link below.</a:t>
                      </a:r>
                    </a:p>
                    <a:p>
                      <a:pPr algn="l">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tc>
                  <a:txBody>
                    <a:bodyPr/>
                    <a:lstStyle/>
                    <a:p>
                      <a:pPr algn="l">
                        <a:lnSpc>
                          <a:spcPct val="107000"/>
                        </a:lnSpc>
                        <a:spcAft>
                          <a:spcPts val="0"/>
                        </a:spcAft>
                      </a:pPr>
                      <a:r>
                        <a:rPr lang="en-GB" sz="800">
                          <a:effectLst/>
                        </a:rPr>
                        <a:t> </a:t>
                      </a:r>
                    </a:p>
                    <a:p>
                      <a:pPr algn="l">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tc>
                  <a:txBody>
                    <a:bodyPr/>
                    <a:lstStyle/>
                    <a:p>
                      <a:pPr algn="l">
                        <a:lnSpc>
                          <a:spcPct val="107000"/>
                        </a:lnSpc>
                        <a:spcAft>
                          <a:spcPts val="0"/>
                        </a:spcAft>
                      </a:pPr>
                      <a:r>
                        <a:rPr lang="en-GB" sz="800">
                          <a:effectLst/>
                        </a:rPr>
                        <a:t>Bennett St Youth Club</a:t>
                      </a:r>
                    </a:p>
                    <a:p>
                      <a:pPr algn="l">
                        <a:lnSpc>
                          <a:spcPct val="107000"/>
                        </a:lnSpc>
                        <a:spcAft>
                          <a:spcPts val="0"/>
                        </a:spcAft>
                      </a:pPr>
                      <a:r>
                        <a:rPr lang="en-GB" sz="800">
                          <a:effectLst/>
                        </a:rPr>
                        <a:t>Accessible bike session</a:t>
                      </a:r>
                    </a:p>
                    <a:p>
                      <a:pPr algn="l">
                        <a:lnSpc>
                          <a:spcPct val="107000"/>
                        </a:lnSpc>
                        <a:spcAft>
                          <a:spcPts val="0"/>
                        </a:spcAft>
                      </a:pPr>
                      <a:r>
                        <a:rPr lang="en-GB" sz="800">
                          <a:effectLst/>
                        </a:rPr>
                        <a:t>Time: 10-11:30am</a:t>
                      </a:r>
                    </a:p>
                    <a:p>
                      <a:pPr algn="l">
                        <a:lnSpc>
                          <a:spcPct val="107000"/>
                        </a:lnSpc>
                        <a:spcAft>
                          <a:spcPts val="0"/>
                        </a:spcAft>
                      </a:pPr>
                      <a:r>
                        <a:rPr lang="en-GB" sz="800">
                          <a:effectLst/>
                        </a:rPr>
                        <a:t>Must book on in advance of session, using link below.</a:t>
                      </a:r>
                    </a:p>
                    <a:p>
                      <a:pPr algn="l">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extLst>
                  <a:ext uri="{0D108BD9-81ED-4DB2-BD59-A6C34878D82A}">
                    <a16:rowId xmlns:a16="http://schemas.microsoft.com/office/drawing/2014/main" val="2595794189"/>
                  </a:ext>
                </a:extLst>
              </a:tr>
              <a:tr h="1128061">
                <a:tc>
                  <a:txBody>
                    <a:bodyPr/>
                    <a:lstStyle/>
                    <a:p>
                      <a:pPr algn="l">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tc>
                  <a:txBody>
                    <a:bodyPr/>
                    <a:lstStyle/>
                    <a:p>
                      <a:pPr algn="l">
                        <a:lnSpc>
                          <a:spcPct val="107000"/>
                        </a:lnSpc>
                        <a:spcAft>
                          <a:spcPts val="0"/>
                        </a:spcAft>
                      </a:pPr>
                      <a:r>
                        <a:rPr lang="en-GB" sz="800">
                          <a:effectLst/>
                        </a:rPr>
                        <a:t>Blocksages Youth Club </a:t>
                      </a:r>
                    </a:p>
                    <a:p>
                      <a:pPr algn="l">
                        <a:lnSpc>
                          <a:spcPct val="107000"/>
                        </a:lnSpc>
                        <a:spcAft>
                          <a:spcPts val="0"/>
                        </a:spcAft>
                      </a:pPr>
                      <a:r>
                        <a:rPr lang="en-GB" sz="800">
                          <a:effectLst/>
                        </a:rPr>
                        <a:t>Senior Youth Club</a:t>
                      </a:r>
                    </a:p>
                    <a:p>
                      <a:pPr algn="l">
                        <a:lnSpc>
                          <a:spcPct val="107000"/>
                        </a:lnSpc>
                        <a:spcAft>
                          <a:spcPts val="0"/>
                        </a:spcAft>
                      </a:pPr>
                      <a:r>
                        <a:rPr lang="en-GB" sz="800">
                          <a:effectLst/>
                        </a:rPr>
                        <a:t>Time: 6-7.30pm</a:t>
                      </a:r>
                    </a:p>
                    <a:p>
                      <a:pPr algn="l">
                        <a:lnSpc>
                          <a:spcPct val="107000"/>
                        </a:lnSpc>
                        <a:spcAft>
                          <a:spcPts val="0"/>
                        </a:spcAft>
                      </a:pPr>
                      <a:r>
                        <a:rPr lang="en-GB" sz="800">
                          <a:effectLst/>
                        </a:rPr>
                        <a:t>Must book on in advance of session, using link below.</a:t>
                      </a:r>
                    </a:p>
                    <a:p>
                      <a:pPr algn="l">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tc>
                  <a:txBody>
                    <a:bodyPr/>
                    <a:lstStyle/>
                    <a:p>
                      <a:pPr algn="l">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tc>
                  <a:txBody>
                    <a:bodyPr/>
                    <a:lstStyle/>
                    <a:p>
                      <a:pPr algn="l">
                        <a:lnSpc>
                          <a:spcPct val="107000"/>
                        </a:lnSpc>
                        <a:spcAft>
                          <a:spcPts val="0"/>
                        </a:spcAft>
                      </a:pPr>
                      <a:r>
                        <a:rPr lang="en-GB" sz="800">
                          <a:effectLst/>
                        </a:rPr>
                        <a:t>Blocksages Youth Club </a:t>
                      </a:r>
                    </a:p>
                    <a:p>
                      <a:pPr algn="l">
                        <a:lnSpc>
                          <a:spcPct val="107000"/>
                        </a:lnSpc>
                        <a:spcAft>
                          <a:spcPts val="0"/>
                        </a:spcAft>
                      </a:pPr>
                      <a:r>
                        <a:rPr lang="en-GB" sz="800">
                          <a:effectLst/>
                        </a:rPr>
                        <a:t>Single gender girls work</a:t>
                      </a:r>
                    </a:p>
                    <a:p>
                      <a:pPr algn="l">
                        <a:lnSpc>
                          <a:spcPct val="107000"/>
                        </a:lnSpc>
                        <a:spcAft>
                          <a:spcPts val="0"/>
                        </a:spcAft>
                      </a:pPr>
                      <a:r>
                        <a:rPr lang="en-GB" sz="800">
                          <a:effectLst/>
                        </a:rPr>
                        <a:t>Time: 6-8.30pm</a:t>
                      </a:r>
                    </a:p>
                    <a:p>
                      <a:pPr algn="l">
                        <a:lnSpc>
                          <a:spcPct val="107000"/>
                        </a:lnSpc>
                        <a:spcAft>
                          <a:spcPts val="0"/>
                        </a:spcAft>
                      </a:pPr>
                      <a:r>
                        <a:rPr lang="en-GB" sz="800">
                          <a:effectLst/>
                        </a:rPr>
                        <a:t>Must book on in advance of session, using link below.</a:t>
                      </a:r>
                    </a:p>
                    <a:p>
                      <a:pPr algn="l">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tc>
                  <a:txBody>
                    <a:bodyPr/>
                    <a:lstStyle/>
                    <a:p>
                      <a:pPr algn="l">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tc>
                  <a:txBody>
                    <a:bodyPr/>
                    <a:lstStyle/>
                    <a:p>
                      <a:pPr algn="l">
                        <a:lnSpc>
                          <a:spcPct val="107000"/>
                        </a:lnSpc>
                        <a:spcAft>
                          <a:spcPts val="0"/>
                        </a:spcAft>
                      </a:pPr>
                      <a:r>
                        <a:rPr lang="en-GB" sz="800">
                          <a:effectLst/>
                        </a:rPr>
                        <a:t>Blocksages Youth Club</a:t>
                      </a:r>
                    </a:p>
                    <a:p>
                      <a:pPr algn="l">
                        <a:lnSpc>
                          <a:spcPct val="107000"/>
                        </a:lnSpc>
                        <a:spcAft>
                          <a:spcPts val="0"/>
                        </a:spcAft>
                      </a:pPr>
                      <a:r>
                        <a:rPr lang="en-GB" sz="800">
                          <a:effectLst/>
                        </a:rPr>
                        <a:t>Junior Youth Club</a:t>
                      </a:r>
                    </a:p>
                    <a:p>
                      <a:pPr algn="l">
                        <a:lnSpc>
                          <a:spcPct val="107000"/>
                        </a:lnSpc>
                        <a:spcAft>
                          <a:spcPts val="0"/>
                        </a:spcAft>
                      </a:pPr>
                      <a:r>
                        <a:rPr lang="en-GB" sz="800">
                          <a:effectLst/>
                        </a:rPr>
                        <a:t>Time: 10-11:30am</a:t>
                      </a:r>
                    </a:p>
                    <a:p>
                      <a:pPr algn="l">
                        <a:lnSpc>
                          <a:spcPct val="107000"/>
                        </a:lnSpc>
                        <a:spcAft>
                          <a:spcPts val="0"/>
                        </a:spcAft>
                      </a:pPr>
                      <a:r>
                        <a:rPr lang="en-GB" sz="800">
                          <a:effectLst/>
                        </a:rPr>
                        <a:t>Must book on in advance of session, using link below.</a:t>
                      </a:r>
                    </a:p>
                    <a:p>
                      <a:pPr algn="l">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extLst>
                  <a:ext uri="{0D108BD9-81ED-4DB2-BD59-A6C34878D82A}">
                    <a16:rowId xmlns:a16="http://schemas.microsoft.com/office/drawing/2014/main" val="3586887057"/>
                  </a:ext>
                </a:extLst>
              </a:tr>
              <a:tr h="1254110">
                <a:tc>
                  <a:txBody>
                    <a:bodyPr/>
                    <a:lstStyle/>
                    <a:p>
                      <a:pPr algn="l">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tc>
                  <a:txBody>
                    <a:bodyPr/>
                    <a:lstStyle/>
                    <a:p>
                      <a:pPr algn="l">
                        <a:lnSpc>
                          <a:spcPct val="107000"/>
                        </a:lnSpc>
                        <a:spcAft>
                          <a:spcPts val="0"/>
                        </a:spcAft>
                      </a:pPr>
                      <a:r>
                        <a:rPr lang="en-GB" sz="800">
                          <a:effectLst/>
                        </a:rPr>
                        <a:t>LGBT Group</a:t>
                      </a:r>
                    </a:p>
                    <a:p>
                      <a:pPr algn="l">
                        <a:lnSpc>
                          <a:spcPct val="107000"/>
                        </a:lnSpc>
                        <a:spcAft>
                          <a:spcPts val="0"/>
                        </a:spcAft>
                      </a:pPr>
                      <a:r>
                        <a:rPr lang="en-GB" sz="800">
                          <a:effectLst/>
                        </a:rPr>
                        <a:t>Time: 6-8.30pm</a:t>
                      </a:r>
                    </a:p>
                    <a:p>
                      <a:pPr algn="l">
                        <a:lnSpc>
                          <a:spcPct val="107000"/>
                        </a:lnSpc>
                        <a:spcAft>
                          <a:spcPts val="0"/>
                        </a:spcAft>
                      </a:pPr>
                      <a:r>
                        <a:rPr lang="en-GB" sz="800">
                          <a:effectLst/>
                        </a:rPr>
                        <a:t>Must contact Diane King 0n Mobile. 07971599414.</a:t>
                      </a:r>
                    </a:p>
                    <a:p>
                      <a:pPr algn="l">
                        <a:lnSpc>
                          <a:spcPct val="107000"/>
                        </a:lnSpc>
                        <a:spcAft>
                          <a:spcPts val="0"/>
                        </a:spcAft>
                      </a:pPr>
                      <a:r>
                        <a:rPr lang="en-GB" sz="800">
                          <a:effectLst/>
                        </a:rPr>
                        <a:t>Address not publicised due to vulnerability of group.</a:t>
                      </a:r>
                    </a:p>
                    <a:p>
                      <a:pPr algn="l">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tc gridSpan="3">
                  <a:txBody>
                    <a:bodyPr/>
                    <a:lstStyle/>
                    <a:p>
                      <a:pPr algn="ctr">
                        <a:lnSpc>
                          <a:spcPct val="107000"/>
                        </a:lnSpc>
                        <a:spcAft>
                          <a:spcPts val="0"/>
                        </a:spcAft>
                      </a:pPr>
                      <a:r>
                        <a:rPr lang="en-GB" sz="1000">
                          <a:effectLst/>
                        </a:rPr>
                        <a:t>To attend sessions a place must be booked in advance please use link:</a:t>
                      </a:r>
                      <a:endParaRPr lang="en-GB" sz="800">
                        <a:effectLst/>
                      </a:endParaRPr>
                    </a:p>
                    <a:p>
                      <a:pPr algn="ctr">
                        <a:lnSpc>
                          <a:spcPct val="107000"/>
                        </a:lnSpc>
                        <a:spcAft>
                          <a:spcPts val="0"/>
                        </a:spcAft>
                      </a:pPr>
                      <a:r>
                        <a:rPr lang="en-GB" sz="1000" u="sng">
                          <a:effectLst/>
                          <a:hlinkClick r:id="rId2"/>
                        </a:rPr>
                        <a:t>https://www.tameside.gov.uk/youthservices</a:t>
                      </a:r>
                      <a:endParaRPr lang="en-GB" sz="800">
                        <a:effectLst/>
                      </a:endParaRPr>
                    </a:p>
                    <a:p>
                      <a:pPr algn="ctr">
                        <a:lnSpc>
                          <a:spcPct val="107000"/>
                        </a:lnSpc>
                        <a:spcAft>
                          <a:spcPts val="0"/>
                        </a:spcAft>
                      </a:pPr>
                      <a:r>
                        <a:rPr lang="en-GB" sz="1000">
                          <a:effectLst/>
                        </a:rPr>
                        <a:t>We are not able to offer drop in sessions, as we have limited places due to Covid. Anyone turning up without a booked place will be asked to leave.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tc hMerge="1">
                  <a:txBody>
                    <a:bodyPr/>
                    <a:lstStyle/>
                    <a:p>
                      <a:endParaRPr lang="en-GB"/>
                    </a:p>
                  </a:txBody>
                  <a:tcPr/>
                </a:tc>
                <a:tc hMerge="1">
                  <a:txBody>
                    <a:bodyPr/>
                    <a:lstStyle/>
                    <a:p>
                      <a:endParaRPr lang="en-GB"/>
                    </a:p>
                  </a:txBody>
                  <a:tcPr/>
                </a:tc>
                <a:tc>
                  <a:txBody>
                    <a:bodyPr/>
                    <a:lstStyle/>
                    <a:p>
                      <a:pPr algn="l">
                        <a:lnSpc>
                          <a:spcPct val="107000"/>
                        </a:lnSpc>
                        <a:spcAft>
                          <a:spcPts val="0"/>
                        </a:spcAft>
                      </a:pPr>
                      <a:r>
                        <a:rPr lang="en-GB" sz="800">
                          <a:effectLst/>
                        </a:rPr>
                        <a:t>Festival Hall Denton</a:t>
                      </a:r>
                    </a:p>
                    <a:p>
                      <a:pPr algn="l">
                        <a:lnSpc>
                          <a:spcPct val="107000"/>
                        </a:lnSpc>
                        <a:spcAft>
                          <a:spcPts val="0"/>
                        </a:spcAft>
                      </a:pPr>
                      <a:r>
                        <a:rPr lang="en-GB" sz="800">
                          <a:effectLst/>
                        </a:rPr>
                        <a:t>Junior Music &amp; Media</a:t>
                      </a:r>
                    </a:p>
                    <a:p>
                      <a:pPr algn="l">
                        <a:lnSpc>
                          <a:spcPct val="107000"/>
                        </a:lnSpc>
                        <a:spcAft>
                          <a:spcPts val="0"/>
                        </a:spcAft>
                      </a:pPr>
                      <a:r>
                        <a:rPr lang="en-GB" sz="800">
                          <a:effectLst/>
                        </a:rPr>
                        <a:t>Time: 10.30-12pm</a:t>
                      </a:r>
                    </a:p>
                    <a:p>
                      <a:pPr algn="l">
                        <a:lnSpc>
                          <a:spcPct val="107000"/>
                        </a:lnSpc>
                        <a:spcAft>
                          <a:spcPts val="0"/>
                        </a:spcAft>
                      </a:pPr>
                      <a:r>
                        <a:rPr lang="en-GB" sz="800">
                          <a:effectLst/>
                        </a:rPr>
                        <a:t>Must book on in advance of session, using link below.</a:t>
                      </a:r>
                    </a:p>
                    <a:p>
                      <a:pPr algn="l">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extLst>
                  <a:ext uri="{0D108BD9-81ED-4DB2-BD59-A6C34878D82A}">
                    <a16:rowId xmlns:a16="http://schemas.microsoft.com/office/drawing/2014/main" val="2049061481"/>
                  </a:ext>
                </a:extLst>
              </a:tr>
              <a:tr h="1002013">
                <a:tc>
                  <a:txBody>
                    <a:bodyPr/>
                    <a:lstStyle/>
                    <a:p>
                      <a:pPr algn="l">
                        <a:lnSpc>
                          <a:spcPct val="107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tc>
                  <a:txBody>
                    <a:bodyPr/>
                    <a:lstStyle/>
                    <a:p>
                      <a:pPr algn="l">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tc gridSpan="3">
                  <a:txBody>
                    <a:bodyPr/>
                    <a:lstStyle/>
                    <a:p>
                      <a:pPr algn="l">
                        <a:lnSpc>
                          <a:spcPct val="107000"/>
                        </a:lnSpc>
                        <a:spcAft>
                          <a:spcPts val="0"/>
                        </a:spcAft>
                      </a:pPr>
                      <a:r>
                        <a:rPr lang="en-GB" sz="800">
                          <a:effectLst/>
                        </a:rPr>
                        <a:t> </a:t>
                      </a:r>
                    </a:p>
                    <a:p>
                      <a:pPr algn="ctr">
                        <a:lnSpc>
                          <a:spcPct val="107000"/>
                        </a:lnSpc>
                        <a:spcAft>
                          <a:spcPts val="0"/>
                        </a:spcAft>
                      </a:pPr>
                      <a:r>
                        <a:rPr lang="en-GB" sz="1000">
                          <a:effectLst/>
                        </a:rPr>
                        <a:t> </a:t>
                      </a:r>
                      <a:endParaRPr lang="en-GB" sz="800">
                        <a:effectLst/>
                      </a:endParaRPr>
                    </a:p>
                    <a:p>
                      <a:pPr algn="l">
                        <a:lnSpc>
                          <a:spcPct val="107000"/>
                        </a:lnSpc>
                        <a:spcAft>
                          <a:spcPts val="0"/>
                        </a:spcAft>
                      </a:pPr>
                      <a:r>
                        <a:rPr lang="en-GB" sz="9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tc hMerge="1">
                  <a:txBody>
                    <a:bodyPr/>
                    <a:lstStyle/>
                    <a:p>
                      <a:endParaRPr lang="en-GB"/>
                    </a:p>
                  </a:txBody>
                  <a:tcPr/>
                </a:tc>
                <a:tc hMerge="1">
                  <a:txBody>
                    <a:bodyPr/>
                    <a:lstStyle/>
                    <a:p>
                      <a:endParaRPr lang="en-GB"/>
                    </a:p>
                  </a:txBody>
                  <a:tcPr/>
                </a:tc>
                <a:tc>
                  <a:txBody>
                    <a:bodyPr/>
                    <a:lstStyle/>
                    <a:p>
                      <a:pPr algn="l">
                        <a:lnSpc>
                          <a:spcPct val="107000"/>
                        </a:lnSpc>
                        <a:spcAft>
                          <a:spcPts val="0"/>
                        </a:spcAft>
                      </a:pPr>
                      <a:r>
                        <a:rPr lang="en-GB" sz="800" dirty="0">
                          <a:effectLst/>
                        </a:rPr>
                        <a:t>Festival Hall Denton</a:t>
                      </a:r>
                    </a:p>
                    <a:p>
                      <a:pPr algn="l">
                        <a:lnSpc>
                          <a:spcPct val="107000"/>
                        </a:lnSpc>
                        <a:spcAft>
                          <a:spcPts val="0"/>
                        </a:spcAft>
                      </a:pPr>
                      <a:r>
                        <a:rPr lang="en-GB" sz="800" dirty="0">
                          <a:effectLst/>
                        </a:rPr>
                        <a:t>Seniors Music &amp; Media</a:t>
                      </a:r>
                    </a:p>
                    <a:p>
                      <a:pPr algn="l">
                        <a:lnSpc>
                          <a:spcPct val="107000"/>
                        </a:lnSpc>
                        <a:spcAft>
                          <a:spcPts val="0"/>
                        </a:spcAft>
                      </a:pPr>
                      <a:r>
                        <a:rPr lang="en-GB" sz="800" dirty="0">
                          <a:effectLst/>
                        </a:rPr>
                        <a:t>Time: 1-2.30pm</a:t>
                      </a:r>
                    </a:p>
                    <a:p>
                      <a:pPr algn="l">
                        <a:lnSpc>
                          <a:spcPct val="107000"/>
                        </a:lnSpc>
                        <a:spcAft>
                          <a:spcPts val="0"/>
                        </a:spcAft>
                      </a:pPr>
                      <a:r>
                        <a:rPr lang="en-GB" sz="800" dirty="0">
                          <a:effectLst/>
                        </a:rPr>
                        <a:t>Must book on in advance of session, using link below.</a:t>
                      </a:r>
                    </a:p>
                    <a:p>
                      <a:pPr algn="l">
                        <a:lnSpc>
                          <a:spcPct val="107000"/>
                        </a:lnSpc>
                        <a:spcAft>
                          <a:spcPts val="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94" marR="49394" marT="0" marB="0"/>
                </a:tc>
                <a:extLst>
                  <a:ext uri="{0D108BD9-81ED-4DB2-BD59-A6C34878D82A}">
                    <a16:rowId xmlns:a16="http://schemas.microsoft.com/office/drawing/2014/main" val="3966528796"/>
                  </a:ext>
                </a:extLst>
              </a:tr>
            </a:tbl>
          </a:graphicData>
        </a:graphic>
      </p:graphicFrame>
      <p:sp>
        <p:nvSpPr>
          <p:cNvPr id="5" name="TextBox 4"/>
          <p:cNvSpPr txBox="1"/>
          <p:nvPr/>
        </p:nvSpPr>
        <p:spPr>
          <a:xfrm>
            <a:off x="757648" y="6026695"/>
            <a:ext cx="9594892" cy="923330"/>
          </a:xfrm>
          <a:prstGeom prst="rect">
            <a:avLst/>
          </a:prstGeom>
          <a:noFill/>
        </p:spPr>
        <p:txBody>
          <a:bodyPr wrap="square" rtlCol="0">
            <a:spAutoFit/>
          </a:bodyPr>
          <a:lstStyle/>
          <a:p>
            <a:r>
              <a:rPr lang="en-GB" dirty="0" smtClean="0"/>
              <a:t>We have also included referrals to young people from schools &amp; PRU’S for build a bike workshops on Wednesdays and Thursdays. Plus continuing with some detached work</a:t>
            </a:r>
            <a:endParaRPr lang="en-GB" dirty="0"/>
          </a:p>
        </p:txBody>
      </p:sp>
    </p:spTree>
    <p:extLst>
      <p:ext uri="{BB962C8B-B14F-4D97-AF65-F5344CB8AC3E}">
        <p14:creationId xmlns:p14="http://schemas.microsoft.com/office/powerpoint/2010/main" val="21563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67DA52-5272-4ABA-B06B-9F586DDDE4EE}" type="slidenum">
              <a:rPr lang="en-GB" smtClean="0"/>
              <a:t>8</a:t>
            </a:fld>
            <a:endParaRPr lang="en-GB"/>
          </a:p>
        </p:txBody>
      </p:sp>
      <p:sp>
        <p:nvSpPr>
          <p:cNvPr id="3" name="TextBox 2"/>
          <p:cNvSpPr txBox="1"/>
          <p:nvPr/>
        </p:nvSpPr>
        <p:spPr>
          <a:xfrm>
            <a:off x="587829" y="587829"/>
            <a:ext cx="9522822" cy="4524315"/>
          </a:xfrm>
          <a:prstGeom prst="rect">
            <a:avLst/>
          </a:prstGeom>
          <a:noFill/>
        </p:spPr>
        <p:txBody>
          <a:bodyPr wrap="square" rtlCol="0">
            <a:spAutoFit/>
          </a:bodyPr>
          <a:lstStyle/>
          <a:p>
            <a:r>
              <a:rPr lang="en-GB" b="1" u="sng" dirty="0" smtClean="0"/>
              <a:t>STATS </a:t>
            </a:r>
          </a:p>
          <a:p>
            <a:endParaRPr lang="en-GB" b="1" u="sng" dirty="0" smtClean="0"/>
          </a:p>
          <a:p>
            <a:r>
              <a:rPr lang="en-GB" sz="2400" dirty="0" smtClean="0"/>
              <a:t>Although the pandemic had turned everything upside down for young people, we managed to keep building as a service and tearing down some of the barriers, to work with our most vulnerable young people, so from our plan from November 2020 –April 2021 we had:</a:t>
            </a:r>
          </a:p>
          <a:p>
            <a:endParaRPr lang="en-GB" sz="2400" dirty="0"/>
          </a:p>
          <a:p>
            <a:pPr marL="285750" indent="-285750">
              <a:buFont typeface="Arial" panose="020B0604020202020204" pitchFamily="34" charset="0"/>
              <a:buChar char="•"/>
            </a:pPr>
            <a:r>
              <a:rPr lang="en-GB" sz="2400" dirty="0" smtClean="0"/>
              <a:t>8688 contacts</a:t>
            </a:r>
          </a:p>
          <a:p>
            <a:pPr marL="285750" indent="-285750">
              <a:buFont typeface="Arial" panose="020B0604020202020204" pitchFamily="34" charset="0"/>
              <a:buChar char="•"/>
            </a:pPr>
            <a:r>
              <a:rPr lang="en-GB" sz="2400" dirty="0" smtClean="0"/>
              <a:t>738 sessions delivered </a:t>
            </a:r>
          </a:p>
          <a:p>
            <a:pPr marL="285750" indent="-285750">
              <a:buFont typeface="Arial" panose="020B0604020202020204" pitchFamily="34" charset="0"/>
              <a:buChar char="•"/>
            </a:pPr>
            <a:r>
              <a:rPr lang="en-GB" sz="2400" dirty="0" smtClean="0"/>
              <a:t>21,053 contact hours</a:t>
            </a:r>
          </a:p>
          <a:p>
            <a:endParaRPr lang="en-GB" dirty="0"/>
          </a:p>
          <a:p>
            <a:endParaRPr lang="en-GB" dirty="0" smtClean="0"/>
          </a:p>
        </p:txBody>
      </p:sp>
    </p:spTree>
    <p:extLst>
      <p:ext uri="{BB962C8B-B14F-4D97-AF65-F5344CB8AC3E}">
        <p14:creationId xmlns:p14="http://schemas.microsoft.com/office/powerpoint/2010/main" val="1697654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67DA52-5272-4ABA-B06B-9F586DDDE4EE}" type="slidenum">
              <a:rPr lang="en-GB" smtClean="0"/>
              <a:t>9</a:t>
            </a:fld>
            <a:endParaRPr lang="en-GB"/>
          </a:p>
        </p:txBody>
      </p:sp>
      <p:sp>
        <p:nvSpPr>
          <p:cNvPr id="3" name="TextBox 2"/>
          <p:cNvSpPr txBox="1"/>
          <p:nvPr/>
        </p:nvSpPr>
        <p:spPr>
          <a:xfrm>
            <a:off x="365760" y="587829"/>
            <a:ext cx="10293531" cy="6555641"/>
          </a:xfrm>
          <a:prstGeom prst="rect">
            <a:avLst/>
          </a:prstGeom>
          <a:noFill/>
        </p:spPr>
        <p:txBody>
          <a:bodyPr wrap="square" rtlCol="0">
            <a:spAutoFit/>
          </a:bodyPr>
          <a:lstStyle/>
          <a:p>
            <a:r>
              <a:rPr lang="en-GB" b="1" u="sng" dirty="0" smtClean="0"/>
              <a:t>SAFE SQUAD</a:t>
            </a:r>
          </a:p>
          <a:p>
            <a:endParaRPr lang="en-GB" b="1" u="sng" dirty="0"/>
          </a:p>
          <a:p>
            <a:r>
              <a:rPr lang="en-GB" dirty="0" smtClean="0"/>
              <a:t>Another big piece of work, that was set back, was Safe Squad (use to be crucial crew). The youth service has led this for around 4 years now. Pre Covid, primary schools would book on to come to Bennett Street in Hyde, for young people to take part in three work shops </a:t>
            </a:r>
          </a:p>
          <a:p>
            <a:pPr marL="342900" indent="-342900">
              <a:buFont typeface="Arial" panose="020B0604020202020204" pitchFamily="34" charset="0"/>
              <a:buChar char="•"/>
            </a:pPr>
            <a:r>
              <a:rPr lang="en-GB" dirty="0" smtClean="0"/>
              <a:t>Digital Safety </a:t>
            </a:r>
          </a:p>
          <a:p>
            <a:pPr marL="342900" indent="-342900">
              <a:buFont typeface="Arial" panose="020B0604020202020204" pitchFamily="34" charset="0"/>
              <a:buChar char="•"/>
            </a:pPr>
            <a:r>
              <a:rPr lang="en-GB" dirty="0" smtClean="0"/>
              <a:t>Personal Safety </a:t>
            </a:r>
          </a:p>
          <a:p>
            <a:pPr marL="342900" indent="-342900">
              <a:buFont typeface="Arial" panose="020B0604020202020204" pitchFamily="34" charset="0"/>
              <a:buChar char="•"/>
            </a:pPr>
            <a:r>
              <a:rPr lang="en-GB" dirty="0" smtClean="0"/>
              <a:t>Fire Safety </a:t>
            </a:r>
          </a:p>
          <a:p>
            <a:r>
              <a:rPr lang="en-GB" dirty="0" smtClean="0"/>
              <a:t>Unfortunately due to the Pandemic we had to postpone September 2020 delivery.</a:t>
            </a:r>
          </a:p>
          <a:p>
            <a:endParaRPr lang="en-GB" dirty="0"/>
          </a:p>
          <a:p>
            <a:r>
              <a:rPr lang="en-GB" b="1" u="sng" dirty="0" smtClean="0"/>
              <a:t>WORKING DIFFERENTLY</a:t>
            </a:r>
          </a:p>
          <a:p>
            <a:r>
              <a:rPr lang="en-GB" dirty="0" smtClean="0"/>
              <a:t>During the pandemic we were still being asked, by schools, about the Safe Squad delivery.  </a:t>
            </a:r>
            <a:r>
              <a:rPr lang="en-GB" dirty="0"/>
              <a:t>T</a:t>
            </a:r>
            <a:r>
              <a:rPr lang="en-GB" dirty="0" smtClean="0"/>
              <a:t>he service sat down with other partners, to look at a plan, to enable us to get these very important key messages across to young people. </a:t>
            </a:r>
          </a:p>
          <a:p>
            <a:r>
              <a:rPr lang="en-GB" dirty="0" smtClean="0"/>
              <a:t>We devised a new plan to follow COVID guidelines, and generated a new plan which would be to deliver in schools when they are back in, so Safe Squad went on tour!! We had very limited places but was able to still book 31 primary schools and deliver to 1,033 young people across the borough. What a success! The schools were overwhelmed with the delivery and were so grateful young people still got the chance before transitioning into high school.</a:t>
            </a:r>
          </a:p>
          <a:p>
            <a:endParaRPr lang="en-GB" sz="2400" dirty="0" smtClean="0"/>
          </a:p>
          <a:p>
            <a:endParaRPr lang="en-GB" dirty="0"/>
          </a:p>
          <a:p>
            <a:endParaRPr lang="en-GB" dirty="0" smtClean="0"/>
          </a:p>
        </p:txBody>
      </p:sp>
    </p:spTree>
    <p:extLst>
      <p:ext uri="{BB962C8B-B14F-4D97-AF65-F5344CB8AC3E}">
        <p14:creationId xmlns:p14="http://schemas.microsoft.com/office/powerpoint/2010/main" val="1676219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325</TotalTime>
  <Words>996</Words>
  <Application>Microsoft Office PowerPoint</Application>
  <PresentationFormat>Widescreen</PresentationFormat>
  <Paragraphs>135</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Perry</dc:creator>
  <cp:lastModifiedBy>Nick Ellwood</cp:lastModifiedBy>
  <cp:revision>29</cp:revision>
  <dcterms:created xsi:type="dcterms:W3CDTF">2021-05-11T09:54:50Z</dcterms:created>
  <dcterms:modified xsi:type="dcterms:W3CDTF">2021-05-21T08:05:38Z</dcterms:modified>
</cp:coreProperties>
</file>