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58" r:id="rId4"/>
    <p:sldId id="259" r:id="rId5"/>
    <p:sldId id="263" r:id="rId6"/>
    <p:sldId id="264" r:id="rId7"/>
    <p:sldId id="265" r:id="rId8"/>
    <p:sldId id="266" r:id="rId9"/>
    <p:sldId id="268" r:id="rId10"/>
    <p:sldId id="272" r:id="rId11"/>
    <p:sldId id="267" r:id="rId12"/>
    <p:sldId id="269" r:id="rId13"/>
    <p:sldId id="270" r:id="rId14"/>
    <p:sldId id="262" r:id="rId15"/>
    <p:sldId id="271"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1B4E"/>
    <a:srgbClr val="BC2054"/>
    <a:srgbClr val="BC005E"/>
    <a:srgbClr val="CC0066"/>
    <a:srgbClr val="A22E52"/>
    <a:srgbClr val="BF3761"/>
    <a:srgbClr val="CC3257"/>
    <a:srgbClr val="C23053"/>
    <a:srgbClr val="C1315E"/>
    <a:srgbClr val="AB2B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95" autoAdjust="0"/>
  </p:normalViewPr>
  <p:slideViewPr>
    <p:cSldViewPr>
      <p:cViewPr varScale="1">
        <p:scale>
          <a:sx n="148" d="100"/>
          <a:sy n="148" d="100"/>
        </p:scale>
        <p:origin x="-564"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EB8E4D-F22E-4856-AC78-B1679568573D}" type="datetimeFigureOut">
              <a:rPr lang="en-GB" smtClean="0"/>
              <a:t>30/07/2020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A4EAB-E847-4721-956E-2408CA044504}" type="slidenum">
              <a:rPr lang="en-GB" smtClean="0"/>
              <a:t>‹#›</a:t>
            </a:fld>
            <a:endParaRPr lang="en-GB"/>
          </a:p>
        </p:txBody>
      </p:sp>
    </p:spTree>
    <p:extLst>
      <p:ext uri="{BB962C8B-B14F-4D97-AF65-F5344CB8AC3E}">
        <p14:creationId xmlns:p14="http://schemas.microsoft.com/office/powerpoint/2010/main" val="336281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a:t>
            </a:r>
            <a:endParaRPr lang="en-GB" dirty="0"/>
          </a:p>
        </p:txBody>
      </p:sp>
      <p:sp>
        <p:nvSpPr>
          <p:cNvPr id="4" name="Slide Number Placeholder 3"/>
          <p:cNvSpPr>
            <a:spLocks noGrp="1"/>
          </p:cNvSpPr>
          <p:nvPr>
            <p:ph type="sldNum" sz="quarter" idx="10"/>
          </p:nvPr>
        </p:nvSpPr>
        <p:spPr/>
        <p:txBody>
          <a:bodyPr/>
          <a:lstStyle/>
          <a:p>
            <a:fld id="{67BA4EAB-E847-4721-956E-2408CA044504}" type="slidenum">
              <a:rPr lang="en-GB" smtClean="0"/>
              <a:t>1</a:t>
            </a:fld>
            <a:endParaRPr lang="en-GB"/>
          </a:p>
        </p:txBody>
      </p:sp>
    </p:spTree>
    <p:extLst>
      <p:ext uri="{BB962C8B-B14F-4D97-AF65-F5344CB8AC3E}">
        <p14:creationId xmlns:p14="http://schemas.microsoft.com/office/powerpoint/2010/main" val="164251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Philippa </a:t>
            </a:r>
          </a:p>
          <a:p>
            <a:endParaRPr lang="en-GB" dirty="0"/>
          </a:p>
        </p:txBody>
      </p:sp>
      <p:sp>
        <p:nvSpPr>
          <p:cNvPr id="4" name="Slide Number Placeholder 3"/>
          <p:cNvSpPr>
            <a:spLocks noGrp="1"/>
          </p:cNvSpPr>
          <p:nvPr>
            <p:ph type="sldNum" sz="quarter" idx="10"/>
          </p:nvPr>
        </p:nvSpPr>
        <p:spPr/>
        <p:txBody>
          <a:bodyPr/>
          <a:lstStyle/>
          <a:p>
            <a:fld id="{67BA4EAB-E847-4721-956E-2408CA044504}" type="slidenum">
              <a:rPr lang="en-GB" smtClean="0"/>
              <a:t>10</a:t>
            </a:fld>
            <a:endParaRPr lang="en-GB"/>
          </a:p>
        </p:txBody>
      </p:sp>
    </p:spTree>
    <p:extLst>
      <p:ext uri="{BB962C8B-B14F-4D97-AF65-F5344CB8AC3E}">
        <p14:creationId xmlns:p14="http://schemas.microsoft.com/office/powerpoint/2010/main" val="967489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Philippa </a:t>
            </a:r>
          </a:p>
          <a:p>
            <a:endParaRPr lang="en-GB" dirty="0"/>
          </a:p>
        </p:txBody>
      </p:sp>
      <p:sp>
        <p:nvSpPr>
          <p:cNvPr id="4" name="Slide Number Placeholder 3"/>
          <p:cNvSpPr>
            <a:spLocks noGrp="1"/>
          </p:cNvSpPr>
          <p:nvPr>
            <p:ph type="sldNum" sz="quarter" idx="10"/>
          </p:nvPr>
        </p:nvSpPr>
        <p:spPr/>
        <p:txBody>
          <a:bodyPr/>
          <a:lstStyle/>
          <a:p>
            <a:fld id="{67BA4EAB-E847-4721-956E-2408CA044504}" type="slidenum">
              <a:rPr lang="en-GB" smtClean="0"/>
              <a:t>11</a:t>
            </a:fld>
            <a:endParaRPr lang="en-GB"/>
          </a:p>
        </p:txBody>
      </p:sp>
    </p:spTree>
    <p:extLst>
      <p:ext uri="{BB962C8B-B14F-4D97-AF65-F5344CB8AC3E}">
        <p14:creationId xmlns:p14="http://schemas.microsoft.com/office/powerpoint/2010/main" val="4240708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a:t>
            </a:r>
            <a:endParaRPr lang="en-GB" dirty="0"/>
          </a:p>
        </p:txBody>
      </p:sp>
      <p:sp>
        <p:nvSpPr>
          <p:cNvPr id="4" name="Slide Number Placeholder 3"/>
          <p:cNvSpPr>
            <a:spLocks noGrp="1"/>
          </p:cNvSpPr>
          <p:nvPr>
            <p:ph type="sldNum" sz="quarter" idx="10"/>
          </p:nvPr>
        </p:nvSpPr>
        <p:spPr/>
        <p:txBody>
          <a:bodyPr/>
          <a:lstStyle/>
          <a:p>
            <a:fld id="{67BA4EAB-E847-4721-956E-2408CA044504}" type="slidenum">
              <a:rPr lang="en-GB" smtClean="0"/>
              <a:t>12</a:t>
            </a:fld>
            <a:endParaRPr lang="en-GB"/>
          </a:p>
        </p:txBody>
      </p:sp>
    </p:spTree>
    <p:extLst>
      <p:ext uri="{BB962C8B-B14F-4D97-AF65-F5344CB8AC3E}">
        <p14:creationId xmlns:p14="http://schemas.microsoft.com/office/powerpoint/2010/main" val="467591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a:t>
            </a:r>
            <a:endParaRPr lang="en-GB" dirty="0"/>
          </a:p>
        </p:txBody>
      </p:sp>
      <p:sp>
        <p:nvSpPr>
          <p:cNvPr id="4" name="Slide Number Placeholder 3"/>
          <p:cNvSpPr>
            <a:spLocks noGrp="1"/>
          </p:cNvSpPr>
          <p:nvPr>
            <p:ph type="sldNum" sz="quarter" idx="10"/>
          </p:nvPr>
        </p:nvSpPr>
        <p:spPr/>
        <p:txBody>
          <a:bodyPr/>
          <a:lstStyle/>
          <a:p>
            <a:fld id="{67BA4EAB-E847-4721-956E-2408CA044504}" type="slidenum">
              <a:rPr lang="en-GB" smtClean="0"/>
              <a:t>13</a:t>
            </a:fld>
            <a:endParaRPr lang="en-GB"/>
          </a:p>
        </p:txBody>
      </p:sp>
    </p:spTree>
    <p:extLst>
      <p:ext uri="{BB962C8B-B14F-4D97-AF65-F5344CB8AC3E}">
        <p14:creationId xmlns:p14="http://schemas.microsoft.com/office/powerpoint/2010/main" val="420391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a:t>
            </a:r>
            <a:endParaRPr lang="en-GB" dirty="0"/>
          </a:p>
        </p:txBody>
      </p:sp>
      <p:sp>
        <p:nvSpPr>
          <p:cNvPr id="4" name="Slide Number Placeholder 3"/>
          <p:cNvSpPr>
            <a:spLocks noGrp="1"/>
          </p:cNvSpPr>
          <p:nvPr>
            <p:ph type="sldNum" sz="quarter" idx="10"/>
          </p:nvPr>
        </p:nvSpPr>
        <p:spPr/>
        <p:txBody>
          <a:bodyPr/>
          <a:lstStyle/>
          <a:p>
            <a:fld id="{67BA4EAB-E847-4721-956E-2408CA044504}" type="slidenum">
              <a:rPr lang="en-GB" smtClean="0"/>
              <a:t>14</a:t>
            </a:fld>
            <a:endParaRPr lang="en-GB"/>
          </a:p>
        </p:txBody>
      </p:sp>
    </p:spTree>
    <p:extLst>
      <p:ext uri="{BB962C8B-B14F-4D97-AF65-F5344CB8AC3E}">
        <p14:creationId xmlns:p14="http://schemas.microsoft.com/office/powerpoint/2010/main" val="2130168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a:t>
            </a:r>
            <a:endParaRPr lang="en-GB" dirty="0"/>
          </a:p>
        </p:txBody>
      </p:sp>
      <p:sp>
        <p:nvSpPr>
          <p:cNvPr id="4" name="Slide Number Placeholder 3"/>
          <p:cNvSpPr>
            <a:spLocks noGrp="1"/>
          </p:cNvSpPr>
          <p:nvPr>
            <p:ph type="sldNum" sz="quarter" idx="10"/>
          </p:nvPr>
        </p:nvSpPr>
        <p:spPr/>
        <p:txBody>
          <a:bodyPr/>
          <a:lstStyle/>
          <a:p>
            <a:fld id="{67BA4EAB-E847-4721-956E-2408CA044504}" type="slidenum">
              <a:rPr lang="en-GB" smtClean="0"/>
              <a:t>15</a:t>
            </a:fld>
            <a:endParaRPr lang="en-GB"/>
          </a:p>
        </p:txBody>
      </p:sp>
    </p:spTree>
    <p:extLst>
      <p:ext uri="{BB962C8B-B14F-4D97-AF65-F5344CB8AC3E}">
        <p14:creationId xmlns:p14="http://schemas.microsoft.com/office/powerpoint/2010/main" val="290639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a:t>
            </a:r>
            <a:endParaRPr lang="en-GB" dirty="0"/>
          </a:p>
        </p:txBody>
      </p:sp>
      <p:sp>
        <p:nvSpPr>
          <p:cNvPr id="4" name="Slide Number Placeholder 3"/>
          <p:cNvSpPr>
            <a:spLocks noGrp="1"/>
          </p:cNvSpPr>
          <p:nvPr>
            <p:ph type="sldNum" sz="quarter" idx="10"/>
          </p:nvPr>
        </p:nvSpPr>
        <p:spPr/>
        <p:txBody>
          <a:bodyPr/>
          <a:lstStyle/>
          <a:p>
            <a:fld id="{67BA4EAB-E847-4721-956E-2408CA044504}" type="slidenum">
              <a:rPr lang="en-GB" smtClean="0"/>
              <a:t>2</a:t>
            </a:fld>
            <a:endParaRPr lang="en-GB"/>
          </a:p>
        </p:txBody>
      </p:sp>
    </p:spTree>
    <p:extLst>
      <p:ext uri="{BB962C8B-B14F-4D97-AF65-F5344CB8AC3E}">
        <p14:creationId xmlns:p14="http://schemas.microsoft.com/office/powerpoint/2010/main" val="185074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Louise</a:t>
            </a:r>
            <a:endParaRPr lang="en-GB" dirty="0"/>
          </a:p>
        </p:txBody>
      </p:sp>
      <p:sp>
        <p:nvSpPr>
          <p:cNvPr id="4" name="Slide Number Placeholder 3"/>
          <p:cNvSpPr>
            <a:spLocks noGrp="1"/>
          </p:cNvSpPr>
          <p:nvPr>
            <p:ph type="sldNum" sz="quarter" idx="10"/>
          </p:nvPr>
        </p:nvSpPr>
        <p:spPr/>
        <p:txBody>
          <a:bodyPr/>
          <a:lstStyle/>
          <a:p>
            <a:fld id="{67BA4EAB-E847-4721-956E-2408CA044504}" type="slidenum">
              <a:rPr lang="en-GB" smtClean="0"/>
              <a:t>3</a:t>
            </a:fld>
            <a:endParaRPr lang="en-GB"/>
          </a:p>
        </p:txBody>
      </p:sp>
    </p:spTree>
    <p:extLst>
      <p:ext uri="{BB962C8B-B14F-4D97-AF65-F5344CB8AC3E}">
        <p14:creationId xmlns:p14="http://schemas.microsoft.com/office/powerpoint/2010/main" val="424044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Louise</a:t>
            </a:r>
          </a:p>
          <a:p>
            <a:endParaRPr lang="en-GB" dirty="0"/>
          </a:p>
        </p:txBody>
      </p:sp>
      <p:sp>
        <p:nvSpPr>
          <p:cNvPr id="4" name="Slide Number Placeholder 3"/>
          <p:cNvSpPr>
            <a:spLocks noGrp="1"/>
          </p:cNvSpPr>
          <p:nvPr>
            <p:ph type="sldNum" sz="quarter" idx="10"/>
          </p:nvPr>
        </p:nvSpPr>
        <p:spPr/>
        <p:txBody>
          <a:bodyPr/>
          <a:lstStyle/>
          <a:p>
            <a:fld id="{67BA4EAB-E847-4721-956E-2408CA044504}" type="slidenum">
              <a:rPr lang="en-GB" smtClean="0"/>
              <a:t>4</a:t>
            </a:fld>
            <a:endParaRPr lang="en-GB"/>
          </a:p>
        </p:txBody>
      </p:sp>
    </p:spTree>
    <p:extLst>
      <p:ext uri="{BB962C8B-B14F-4D97-AF65-F5344CB8AC3E}">
        <p14:creationId xmlns:p14="http://schemas.microsoft.com/office/powerpoint/2010/main" val="58801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mtClean="0"/>
              <a:t>Charlotte</a:t>
            </a:r>
            <a:endParaRPr lang="en-GB" dirty="0" smtClean="0"/>
          </a:p>
          <a:p>
            <a:endParaRPr lang="en-GB" dirty="0"/>
          </a:p>
        </p:txBody>
      </p:sp>
      <p:sp>
        <p:nvSpPr>
          <p:cNvPr id="4" name="Slide Number Placeholder 3"/>
          <p:cNvSpPr>
            <a:spLocks noGrp="1"/>
          </p:cNvSpPr>
          <p:nvPr>
            <p:ph type="sldNum" sz="quarter" idx="10"/>
          </p:nvPr>
        </p:nvSpPr>
        <p:spPr/>
        <p:txBody>
          <a:bodyPr/>
          <a:lstStyle/>
          <a:p>
            <a:fld id="{67BA4EAB-E847-4721-956E-2408CA044504}" type="slidenum">
              <a:rPr lang="en-GB" smtClean="0"/>
              <a:t>5</a:t>
            </a:fld>
            <a:endParaRPr lang="en-GB"/>
          </a:p>
        </p:txBody>
      </p:sp>
    </p:spTree>
    <p:extLst>
      <p:ext uri="{BB962C8B-B14F-4D97-AF65-F5344CB8AC3E}">
        <p14:creationId xmlns:p14="http://schemas.microsoft.com/office/powerpoint/2010/main" val="1437617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Charlotte</a:t>
            </a:r>
            <a:endParaRPr lang="en-GB" dirty="0"/>
          </a:p>
        </p:txBody>
      </p:sp>
      <p:sp>
        <p:nvSpPr>
          <p:cNvPr id="4" name="Slide Number Placeholder 3"/>
          <p:cNvSpPr>
            <a:spLocks noGrp="1"/>
          </p:cNvSpPr>
          <p:nvPr>
            <p:ph type="sldNum" sz="quarter" idx="10"/>
          </p:nvPr>
        </p:nvSpPr>
        <p:spPr/>
        <p:txBody>
          <a:bodyPr/>
          <a:lstStyle/>
          <a:p>
            <a:fld id="{67BA4EAB-E847-4721-956E-2408CA044504}" type="slidenum">
              <a:rPr lang="en-GB" smtClean="0"/>
              <a:t>6</a:t>
            </a:fld>
            <a:endParaRPr lang="en-GB"/>
          </a:p>
        </p:txBody>
      </p:sp>
    </p:spTree>
    <p:extLst>
      <p:ext uri="{BB962C8B-B14F-4D97-AF65-F5344CB8AC3E}">
        <p14:creationId xmlns:p14="http://schemas.microsoft.com/office/powerpoint/2010/main" val="36409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Philippa </a:t>
            </a:r>
            <a:endParaRPr lang="en-GB" dirty="0"/>
          </a:p>
        </p:txBody>
      </p:sp>
      <p:sp>
        <p:nvSpPr>
          <p:cNvPr id="4" name="Slide Number Placeholder 3"/>
          <p:cNvSpPr>
            <a:spLocks noGrp="1"/>
          </p:cNvSpPr>
          <p:nvPr>
            <p:ph type="sldNum" sz="quarter" idx="10"/>
          </p:nvPr>
        </p:nvSpPr>
        <p:spPr/>
        <p:txBody>
          <a:bodyPr/>
          <a:lstStyle/>
          <a:p>
            <a:fld id="{67BA4EAB-E847-4721-956E-2408CA044504}" type="slidenum">
              <a:rPr lang="en-GB" smtClean="0"/>
              <a:t>7</a:t>
            </a:fld>
            <a:endParaRPr lang="en-GB"/>
          </a:p>
        </p:txBody>
      </p:sp>
    </p:spTree>
    <p:extLst>
      <p:ext uri="{BB962C8B-B14F-4D97-AF65-F5344CB8AC3E}">
        <p14:creationId xmlns:p14="http://schemas.microsoft.com/office/powerpoint/2010/main" val="204336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Philippa </a:t>
            </a:r>
          </a:p>
          <a:p>
            <a:endParaRPr lang="en-GB" dirty="0"/>
          </a:p>
        </p:txBody>
      </p:sp>
      <p:sp>
        <p:nvSpPr>
          <p:cNvPr id="4" name="Slide Number Placeholder 3"/>
          <p:cNvSpPr>
            <a:spLocks noGrp="1"/>
          </p:cNvSpPr>
          <p:nvPr>
            <p:ph type="sldNum" sz="quarter" idx="10"/>
          </p:nvPr>
        </p:nvSpPr>
        <p:spPr/>
        <p:txBody>
          <a:bodyPr/>
          <a:lstStyle/>
          <a:p>
            <a:fld id="{67BA4EAB-E847-4721-956E-2408CA044504}" type="slidenum">
              <a:rPr lang="en-GB" smtClean="0"/>
              <a:t>8</a:t>
            </a:fld>
            <a:endParaRPr lang="en-GB"/>
          </a:p>
        </p:txBody>
      </p:sp>
    </p:spTree>
    <p:extLst>
      <p:ext uri="{BB962C8B-B14F-4D97-AF65-F5344CB8AC3E}">
        <p14:creationId xmlns:p14="http://schemas.microsoft.com/office/powerpoint/2010/main" val="3220715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a:t>
            </a:r>
            <a:endParaRPr lang="en-GB" dirty="0"/>
          </a:p>
        </p:txBody>
      </p:sp>
      <p:sp>
        <p:nvSpPr>
          <p:cNvPr id="4" name="Slide Number Placeholder 3"/>
          <p:cNvSpPr>
            <a:spLocks noGrp="1"/>
          </p:cNvSpPr>
          <p:nvPr>
            <p:ph type="sldNum" sz="quarter" idx="10"/>
          </p:nvPr>
        </p:nvSpPr>
        <p:spPr/>
        <p:txBody>
          <a:bodyPr/>
          <a:lstStyle/>
          <a:p>
            <a:fld id="{67BA4EAB-E847-4721-956E-2408CA044504}" type="slidenum">
              <a:rPr lang="en-GB" smtClean="0"/>
              <a:t>9</a:t>
            </a:fld>
            <a:endParaRPr lang="en-GB"/>
          </a:p>
        </p:txBody>
      </p:sp>
    </p:spTree>
    <p:extLst>
      <p:ext uri="{BB962C8B-B14F-4D97-AF65-F5344CB8AC3E}">
        <p14:creationId xmlns:p14="http://schemas.microsoft.com/office/powerpoint/2010/main" val="381921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55526"/>
            <a:ext cx="7772400" cy="1102519"/>
          </a:xfrm>
        </p:spPr>
        <p:txBody>
          <a:bodyPr/>
          <a:lstStyle>
            <a:lvl1pPr>
              <a:defRPr>
                <a:solidFill>
                  <a:schemeClr val="bg1">
                    <a:lumMod val="95000"/>
                  </a:schemeClr>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31640" y="185167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513D89C1-4159-439E-81C5-438E7526A5B8}" type="datetimeFigureOut">
              <a:rPr lang="en-GB" smtClean="0"/>
              <a:t>30/07/2020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EB9079-CC33-493C-8F70-7B74A304435C}" type="slidenum">
              <a:rPr lang="en-GB" smtClean="0"/>
              <a:t>‹#›</a:t>
            </a:fld>
            <a:endParaRPr lang="en-GB"/>
          </a:p>
        </p:txBody>
      </p:sp>
    </p:spTree>
    <p:extLst>
      <p:ext uri="{BB962C8B-B14F-4D97-AF65-F5344CB8AC3E}">
        <p14:creationId xmlns:p14="http://schemas.microsoft.com/office/powerpoint/2010/main" val="41181382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95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513D89C1-4159-439E-81C5-438E7526A5B8}" type="datetimeFigureOut">
              <a:rPr lang="en-GB" smtClean="0"/>
              <a:t>30/07/2020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EB9079-CC33-493C-8F70-7B74A304435C}" type="slidenum">
              <a:rPr lang="en-GB" smtClean="0"/>
              <a:t>‹#›</a:t>
            </a:fld>
            <a:endParaRPr lang="en-GB"/>
          </a:p>
        </p:txBody>
      </p:sp>
    </p:spTree>
    <p:extLst>
      <p:ext uri="{BB962C8B-B14F-4D97-AF65-F5344CB8AC3E}">
        <p14:creationId xmlns:p14="http://schemas.microsoft.com/office/powerpoint/2010/main" val="12571878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13D89C1-4159-439E-81C5-438E7526A5B8}" type="datetimeFigureOut">
              <a:rPr lang="en-GB" smtClean="0"/>
              <a:t>30/07/2020</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EB9079-CC33-493C-8F70-7B74A304435C}" type="slidenum">
              <a:rPr lang="en-GB" smtClean="0"/>
              <a:t>‹#›</a:t>
            </a:fld>
            <a:endParaRPr lang="en-GB"/>
          </a:p>
        </p:txBody>
      </p:sp>
      <p:pic>
        <p:nvPicPr>
          <p:cNvPr id="7" name="Picture 2" descr="Employment"/>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2" y="2082866"/>
            <a:ext cx="9154792" cy="30606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 y="2643758"/>
            <a:ext cx="6156177" cy="1152128"/>
          </a:xfrm>
          <a:prstGeom prst="rect">
            <a:avLst/>
          </a:prstGeom>
          <a:solidFill>
            <a:srgbClr val="BE1B4E"/>
          </a:solidFill>
          <a:ln>
            <a:solidFill>
              <a:srgbClr val="BC2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 y="0"/>
            <a:ext cx="9143999" cy="3075806"/>
          </a:xfrm>
          <a:prstGeom prst="rect">
            <a:avLst/>
          </a:prstGeom>
          <a:solidFill>
            <a:srgbClr val="BE1B4E"/>
          </a:solidFill>
          <a:ln>
            <a:solidFill>
              <a:srgbClr val="BC2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7231588"/>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local.offer@tameside.gov.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98815/SEND_Code_of_Practice_January_2015.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assets.publishing.service.gov.uk/government/uploads/system/uploads/attachment_data/file/380110/RR429A_-_Evaluation_of_the_SEND_pathfinder_programme_local_offer.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local.offer@tameside.gov.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tameside.gov.uk/localoff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3568" y="915566"/>
            <a:ext cx="7772400" cy="1102519"/>
          </a:xfrm>
        </p:spPr>
        <p:txBody>
          <a:bodyPr>
            <a:normAutofit/>
          </a:bodyPr>
          <a:lstStyle>
            <a:lvl1pPr>
              <a:defRPr>
                <a:solidFill>
                  <a:schemeClr val="bg1">
                    <a:lumMod val="95000"/>
                  </a:schemeClr>
                </a:solidFill>
              </a:defRPr>
            </a:lvl1pPr>
          </a:lstStyle>
          <a:p>
            <a:r>
              <a:rPr lang="en-US" dirty="0" smtClean="0"/>
              <a:t>Meet the Local Offer in Tameside</a:t>
            </a:r>
            <a:endParaRPr lang="en-GB" dirty="0"/>
          </a:p>
        </p:txBody>
      </p:sp>
      <p:sp>
        <p:nvSpPr>
          <p:cNvPr id="2" name="TextBox 1"/>
          <p:cNvSpPr txBox="1"/>
          <p:nvPr/>
        </p:nvSpPr>
        <p:spPr>
          <a:xfrm>
            <a:off x="971600" y="1923678"/>
            <a:ext cx="7344816" cy="2031325"/>
          </a:xfrm>
          <a:prstGeom prst="rect">
            <a:avLst/>
          </a:prstGeom>
          <a:noFill/>
        </p:spPr>
        <p:txBody>
          <a:bodyPr wrap="square" rtlCol="0">
            <a:spAutoFit/>
          </a:bodyPr>
          <a:lstStyle/>
          <a:p>
            <a:pPr algn="ctr"/>
            <a:r>
              <a:rPr lang="en-GB" dirty="0" smtClean="0">
                <a:solidFill>
                  <a:schemeClr val="bg1">
                    <a:lumMod val="75000"/>
                  </a:schemeClr>
                </a:solidFill>
              </a:rPr>
              <a:t>Tim Bowman, Assistant Director of </a:t>
            </a:r>
            <a:r>
              <a:rPr lang="en-GB" dirty="0" smtClean="0">
                <a:solidFill>
                  <a:schemeClr val="bg1">
                    <a:lumMod val="75000"/>
                  </a:schemeClr>
                </a:solidFill>
              </a:rPr>
              <a:t>Education</a:t>
            </a:r>
          </a:p>
          <a:p>
            <a:pPr algn="ctr"/>
            <a:r>
              <a:rPr lang="en-GB" dirty="0" smtClean="0">
                <a:solidFill>
                  <a:schemeClr val="bg1">
                    <a:lumMod val="75000"/>
                  </a:schemeClr>
                </a:solidFill>
              </a:rPr>
              <a:t>Louise Rule, Education Programme Lead</a:t>
            </a:r>
          </a:p>
          <a:p>
            <a:pPr algn="ctr"/>
            <a:r>
              <a:rPr lang="en-GB" dirty="0" smtClean="0">
                <a:solidFill>
                  <a:schemeClr val="bg1">
                    <a:lumMod val="75000"/>
                  </a:schemeClr>
                </a:solidFill>
              </a:rPr>
              <a:t>Charlotte Lee, Population Health Programme Manager</a:t>
            </a:r>
          </a:p>
          <a:p>
            <a:pPr algn="ctr"/>
            <a:r>
              <a:rPr lang="en-GB" dirty="0" smtClean="0">
                <a:solidFill>
                  <a:schemeClr val="bg1">
                    <a:lumMod val="75000"/>
                  </a:schemeClr>
                </a:solidFill>
              </a:rPr>
              <a:t>Philippa Robinson, Children’s Commissioning and Development Manager</a:t>
            </a:r>
            <a:endParaRPr lang="en-GB" dirty="0" smtClean="0">
              <a:solidFill>
                <a:schemeClr val="bg1">
                  <a:lumMod val="75000"/>
                </a:schemeClr>
              </a:solidFill>
            </a:endParaRPr>
          </a:p>
          <a:p>
            <a:pPr algn="ctr"/>
            <a:endParaRPr lang="en-GB" dirty="0" smtClean="0">
              <a:solidFill>
                <a:schemeClr val="bg1">
                  <a:lumMod val="75000"/>
                </a:schemeClr>
              </a:solidFill>
            </a:endParaRPr>
          </a:p>
          <a:p>
            <a:pPr algn="ctr"/>
            <a:r>
              <a:rPr lang="en-GB" dirty="0" smtClean="0">
                <a:solidFill>
                  <a:schemeClr val="bg1">
                    <a:lumMod val="75000"/>
                  </a:schemeClr>
                </a:solidFill>
              </a:rPr>
              <a:t>30</a:t>
            </a:r>
            <a:r>
              <a:rPr lang="en-GB" baseline="30000" dirty="0" smtClean="0">
                <a:solidFill>
                  <a:schemeClr val="bg1">
                    <a:lumMod val="75000"/>
                  </a:schemeClr>
                </a:solidFill>
              </a:rPr>
              <a:t>th</a:t>
            </a:r>
            <a:r>
              <a:rPr lang="en-GB" dirty="0" smtClean="0">
                <a:solidFill>
                  <a:schemeClr val="bg1">
                    <a:lumMod val="75000"/>
                  </a:schemeClr>
                </a:solidFill>
              </a:rPr>
              <a:t> </a:t>
            </a:r>
            <a:r>
              <a:rPr lang="en-GB" dirty="0" smtClean="0">
                <a:solidFill>
                  <a:schemeClr val="bg1">
                    <a:lumMod val="75000"/>
                  </a:schemeClr>
                </a:solidFill>
              </a:rPr>
              <a:t>July 2020 </a:t>
            </a:r>
          </a:p>
          <a:p>
            <a:endParaRPr lang="en-GB" dirty="0"/>
          </a:p>
        </p:txBody>
      </p:sp>
    </p:spTree>
    <p:extLst>
      <p:ext uri="{BB962C8B-B14F-4D97-AF65-F5344CB8AC3E}">
        <p14:creationId xmlns:p14="http://schemas.microsoft.com/office/powerpoint/2010/main" val="2120405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Tameside Local Offer – the present</a:t>
            </a:r>
          </a:p>
        </p:txBody>
      </p:sp>
      <p:sp>
        <p:nvSpPr>
          <p:cNvPr id="3" name="Content Placeholder 2"/>
          <p:cNvSpPr>
            <a:spLocks noGrp="1"/>
          </p:cNvSpPr>
          <p:nvPr>
            <p:ph idx="1"/>
          </p:nvPr>
        </p:nvSpPr>
        <p:spPr/>
        <p:txBody>
          <a:bodyPr>
            <a:normAutofit/>
          </a:bodyPr>
          <a:lstStyle/>
          <a:p>
            <a:r>
              <a:rPr lang="en-GB" sz="1600" dirty="0" smtClean="0"/>
              <a:t>Some pages are interactive and easy to navigate</a:t>
            </a:r>
          </a:p>
          <a:p>
            <a:endParaRPr lang="en-GB" sz="1600"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070"/>
          <a:stretch/>
        </p:blipFill>
        <p:spPr bwMode="auto">
          <a:xfrm>
            <a:off x="4843099" y="1609414"/>
            <a:ext cx="3384376" cy="2329860"/>
          </a:xfrm>
          <a:prstGeom prst="rect">
            <a:avLst/>
          </a:prstGeom>
          <a:noFill/>
          <a:ln w="381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647" t="35999" r="6909" b="5526"/>
          <a:stretch/>
        </p:blipFill>
        <p:spPr bwMode="auto">
          <a:xfrm>
            <a:off x="1043608" y="1635644"/>
            <a:ext cx="2880320" cy="2264625"/>
          </a:xfrm>
          <a:prstGeom prst="rect">
            <a:avLst/>
          </a:prstGeom>
          <a:noFill/>
          <a:ln w="476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4786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Tameside Local Offer – the present</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t>But that is not enough:</a:t>
            </a:r>
          </a:p>
          <a:p>
            <a:r>
              <a:rPr lang="en-GB" sz="1600" dirty="0" smtClean="0"/>
              <a:t>Some of the pages are text heavy and not easy to read.</a:t>
            </a:r>
            <a:endParaRPr lang="en-GB" sz="160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287" t="44953" r="1504" b="5526"/>
          <a:stretch/>
        </p:blipFill>
        <p:spPr bwMode="auto">
          <a:xfrm>
            <a:off x="2987824" y="2046131"/>
            <a:ext cx="3308944" cy="1782752"/>
          </a:xfrm>
          <a:prstGeom prst="rect">
            <a:avLst/>
          </a:prstGeom>
          <a:noFill/>
          <a:ln w="476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9611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Tameside Local Offer – the future</a:t>
            </a:r>
            <a:endParaRPr lang="en-GB" dirty="0"/>
          </a:p>
        </p:txBody>
      </p:sp>
      <p:sp>
        <p:nvSpPr>
          <p:cNvPr id="3" name="Content Placeholder 2"/>
          <p:cNvSpPr>
            <a:spLocks noGrp="1"/>
          </p:cNvSpPr>
          <p:nvPr>
            <p:ph idx="1"/>
          </p:nvPr>
        </p:nvSpPr>
        <p:spPr/>
        <p:txBody>
          <a:bodyPr>
            <a:normAutofit/>
          </a:bodyPr>
          <a:lstStyle/>
          <a:p>
            <a:r>
              <a:rPr lang="en-GB" sz="1600" dirty="0" smtClean="0"/>
              <a:t>We need everyone to take ownership of their information on the Local Offer.</a:t>
            </a:r>
          </a:p>
          <a:p>
            <a:endParaRPr lang="en-GB" sz="1600" dirty="0" smtClean="0"/>
          </a:p>
          <a:p>
            <a:r>
              <a:rPr lang="en-GB" sz="1600" dirty="0" smtClean="0"/>
              <a:t>We need the information that people own to be understandable and accessible for the audience – have a look at </a:t>
            </a:r>
            <a:r>
              <a:rPr lang="en-GB" sz="1600" dirty="0"/>
              <a:t>the </a:t>
            </a:r>
            <a:r>
              <a:rPr lang="en-GB" sz="1600" dirty="0" smtClean="0"/>
              <a:t>Council </a:t>
            </a:r>
            <a:r>
              <a:rPr lang="en-GB" sz="1600" dirty="0"/>
              <a:t>for </a:t>
            </a:r>
            <a:r>
              <a:rPr lang="en-GB" sz="1600" dirty="0" smtClean="0"/>
              <a:t>Disabled Children website.</a:t>
            </a:r>
          </a:p>
          <a:p>
            <a:endParaRPr lang="en-GB" sz="1600" dirty="0" smtClean="0"/>
          </a:p>
          <a:p>
            <a:r>
              <a:rPr lang="en-GB" sz="1600" dirty="0" smtClean="0"/>
              <a:t>We are looking for Local Offer Champions across the Services and Organisations – are you interested? Email: </a:t>
            </a:r>
            <a:r>
              <a:rPr lang="en-GB" sz="1600" dirty="0" smtClean="0">
                <a:hlinkClick r:id="rId3"/>
              </a:rPr>
              <a:t>local.offer@tameside.gov.uk</a:t>
            </a:r>
            <a:r>
              <a:rPr lang="en-GB" sz="1600" dirty="0" smtClean="0"/>
              <a:t> </a:t>
            </a:r>
          </a:p>
          <a:p>
            <a:endParaRPr lang="en-GB" sz="1600" dirty="0"/>
          </a:p>
          <a:p>
            <a:endParaRPr lang="en-GB" sz="1600" dirty="0" smtClean="0"/>
          </a:p>
          <a:p>
            <a:pPr marL="0" indent="0">
              <a:buNone/>
            </a:pPr>
            <a:endParaRPr lang="en-GB" sz="1600" dirty="0"/>
          </a:p>
        </p:txBody>
      </p:sp>
    </p:spTree>
    <p:extLst>
      <p:ext uri="{BB962C8B-B14F-4D97-AF65-F5344CB8AC3E}">
        <p14:creationId xmlns:p14="http://schemas.microsoft.com/office/powerpoint/2010/main" val="375227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normAutofit/>
          </a:bodyPr>
          <a:lstStyle/>
          <a:p>
            <a:r>
              <a:rPr lang="en-GB" sz="1600" dirty="0" smtClean="0"/>
              <a:t>Children, young people and families will review the Local Offer in the coming weeks.</a:t>
            </a:r>
          </a:p>
          <a:p>
            <a:endParaRPr lang="en-GB" sz="1600" dirty="0"/>
          </a:p>
          <a:p>
            <a:r>
              <a:rPr lang="en-GB" sz="1600" dirty="0" smtClean="0"/>
              <a:t>We need Services to review their information – update and make it accessible and friendly for the audience. This is where we need our Local Offer Champions.</a:t>
            </a:r>
          </a:p>
          <a:p>
            <a:endParaRPr lang="en-GB" sz="1600" dirty="0" smtClean="0"/>
          </a:p>
          <a:p>
            <a:r>
              <a:rPr lang="en-GB" sz="1600" dirty="0" smtClean="0"/>
              <a:t>Launch and </a:t>
            </a:r>
            <a:r>
              <a:rPr lang="en-GB" sz="1600" dirty="0" err="1" smtClean="0"/>
              <a:t>comms</a:t>
            </a:r>
            <a:r>
              <a:rPr lang="en-GB" sz="1600" dirty="0" smtClean="0"/>
              <a:t> plan. </a:t>
            </a:r>
            <a:endParaRPr lang="en-GB" sz="1600" dirty="0"/>
          </a:p>
        </p:txBody>
      </p:sp>
    </p:spTree>
    <p:extLst>
      <p:ext uri="{BB962C8B-B14F-4D97-AF65-F5344CB8AC3E}">
        <p14:creationId xmlns:p14="http://schemas.microsoft.com/office/powerpoint/2010/main" val="417647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179512" y="987574"/>
            <a:ext cx="8856984" cy="3394472"/>
          </a:xfrm>
        </p:spPr>
        <p:txBody>
          <a:bodyPr>
            <a:normAutofit/>
          </a:bodyPr>
          <a:lstStyle/>
          <a:p>
            <a:pPr marL="0" indent="0">
              <a:buNone/>
            </a:pPr>
            <a:r>
              <a:rPr lang="en-GB" sz="1100" dirty="0"/>
              <a:t>Special educational needs and disability code of practice: 0 to 25 years Statutory guidance for organisations which work with and support children and young people who have special educational needs </a:t>
            </a:r>
            <a:r>
              <a:rPr lang="en-GB" sz="1100" dirty="0" smtClean="0"/>
              <a:t>or disabilities (2015):</a:t>
            </a:r>
          </a:p>
          <a:p>
            <a:pPr marL="0" indent="0">
              <a:buNone/>
            </a:pPr>
            <a:r>
              <a:rPr lang="en-GB" sz="1100" dirty="0" smtClean="0">
                <a:hlinkClick r:id="rId3"/>
              </a:rPr>
              <a:t>https</a:t>
            </a:r>
            <a:r>
              <a:rPr lang="en-GB" sz="1100" dirty="0">
                <a:hlinkClick r:id="rId3"/>
              </a:rPr>
              <a:t>://</a:t>
            </a:r>
            <a:r>
              <a:rPr lang="en-GB" sz="1100" dirty="0" smtClean="0">
                <a:hlinkClick r:id="rId3"/>
              </a:rPr>
              <a:t>assets.publishing.service.gov.uk/government/uploads/system/uploads/attachment_data/file/398815/SEND_Code_of_Practice_January_2015.pdf</a:t>
            </a:r>
            <a:r>
              <a:rPr lang="en-GB" sz="1100" dirty="0" smtClean="0"/>
              <a:t> </a:t>
            </a:r>
          </a:p>
          <a:p>
            <a:pPr marL="0" indent="0">
              <a:buNone/>
            </a:pPr>
            <a:endParaRPr lang="en-GB" sz="1100" dirty="0"/>
          </a:p>
          <a:p>
            <a:pPr marL="0" indent="0">
              <a:buNone/>
            </a:pPr>
            <a:r>
              <a:rPr lang="en-GB" sz="1100" dirty="0"/>
              <a:t>Special educational needs and disability pathfinder programme evaluation </a:t>
            </a:r>
            <a:r>
              <a:rPr lang="en-GB" sz="1100" dirty="0" smtClean="0"/>
              <a:t> (2014): </a:t>
            </a:r>
            <a:r>
              <a:rPr lang="en-GB" sz="1100" dirty="0">
                <a:hlinkClick r:id="rId4"/>
              </a:rPr>
              <a:t>https://assets.publishing.service.gov.uk/government/uploads/system/uploads/attachment_data/file/380110/RR429A_-_Evaluation_of_the_SEND_pathfinder_programme_local_offer.pdf</a:t>
            </a:r>
            <a:endParaRPr lang="en-GB" sz="1100" dirty="0"/>
          </a:p>
        </p:txBody>
      </p:sp>
    </p:spTree>
    <p:extLst>
      <p:ext uri="{BB962C8B-B14F-4D97-AF65-F5344CB8AC3E}">
        <p14:creationId xmlns:p14="http://schemas.microsoft.com/office/powerpoint/2010/main" val="83688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43558"/>
            <a:ext cx="8229600" cy="3394472"/>
          </a:xfrm>
        </p:spPr>
        <p:txBody>
          <a:bodyPr>
            <a:normAutofit/>
          </a:bodyPr>
          <a:lstStyle/>
          <a:p>
            <a:pPr marL="0" indent="0" algn="ctr">
              <a:buNone/>
            </a:pPr>
            <a:r>
              <a:rPr lang="en-GB" sz="4800" dirty="0" smtClean="0"/>
              <a:t>Close</a:t>
            </a:r>
          </a:p>
          <a:p>
            <a:pPr marL="0" indent="0" algn="ctr">
              <a:buNone/>
            </a:pPr>
            <a:r>
              <a:rPr lang="en-GB" dirty="0" smtClean="0"/>
              <a:t>Any questions, please email: </a:t>
            </a:r>
            <a:r>
              <a:rPr lang="en-GB" dirty="0" smtClean="0">
                <a:hlinkClick r:id="rId3"/>
              </a:rPr>
              <a:t>local.offer@tameside.gov.uk</a:t>
            </a:r>
            <a:r>
              <a:rPr lang="en-GB" dirty="0" smtClean="0"/>
              <a:t> </a:t>
            </a:r>
            <a:endParaRPr lang="en-GB" dirty="0"/>
          </a:p>
        </p:txBody>
      </p:sp>
    </p:spTree>
    <p:extLst>
      <p:ext uri="{BB962C8B-B14F-4D97-AF65-F5344CB8AC3E}">
        <p14:creationId xmlns:p14="http://schemas.microsoft.com/office/powerpoint/2010/main" val="7907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Setting the Scene</a:t>
            </a:r>
            <a:endParaRPr lang="en-GB" dirty="0"/>
          </a:p>
        </p:txBody>
      </p:sp>
      <p:sp>
        <p:nvSpPr>
          <p:cNvPr id="3" name="Content Placeholder 2"/>
          <p:cNvSpPr>
            <a:spLocks noGrp="1"/>
          </p:cNvSpPr>
          <p:nvPr>
            <p:ph idx="1"/>
          </p:nvPr>
        </p:nvSpPr>
        <p:spPr/>
        <p:txBody>
          <a:bodyPr/>
          <a:lstStyle/>
          <a:p>
            <a:r>
              <a:rPr lang="en-GB" sz="1600" dirty="0" smtClean="0"/>
              <a:t>SEND  Joint Needs Assessment</a:t>
            </a:r>
          </a:p>
          <a:p>
            <a:r>
              <a:rPr lang="en-GB" sz="1600" dirty="0" smtClean="0"/>
              <a:t>SEND Strategy</a:t>
            </a:r>
          </a:p>
          <a:p>
            <a:r>
              <a:rPr lang="en-GB" sz="1600" dirty="0" smtClean="0"/>
              <a:t>Purpose of today’s </a:t>
            </a:r>
            <a:r>
              <a:rPr lang="en-GB" sz="1600" dirty="0"/>
              <a:t>webinar - Local Offer – Past, Present, Future </a:t>
            </a:r>
          </a:p>
          <a:p>
            <a:endParaRPr lang="en-GB" sz="1600" dirty="0" smtClean="0"/>
          </a:p>
          <a:p>
            <a:endParaRPr lang="en-GB" dirty="0"/>
          </a:p>
        </p:txBody>
      </p:sp>
    </p:spTree>
    <p:extLst>
      <p:ext uri="{BB962C8B-B14F-4D97-AF65-F5344CB8AC3E}">
        <p14:creationId xmlns:p14="http://schemas.microsoft.com/office/powerpoint/2010/main" val="1997971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Local Offer?</a:t>
            </a:r>
            <a:endParaRPr lang="en-GB" dirty="0"/>
          </a:p>
        </p:txBody>
      </p:sp>
      <p:sp>
        <p:nvSpPr>
          <p:cNvPr id="3" name="Content Placeholder 2"/>
          <p:cNvSpPr>
            <a:spLocks noGrp="1"/>
          </p:cNvSpPr>
          <p:nvPr>
            <p:ph idx="1"/>
          </p:nvPr>
        </p:nvSpPr>
        <p:spPr>
          <a:xfrm>
            <a:off x="179512" y="987574"/>
            <a:ext cx="8856984" cy="3394472"/>
          </a:xfrm>
        </p:spPr>
        <p:txBody>
          <a:bodyPr>
            <a:normAutofit/>
          </a:bodyPr>
          <a:lstStyle/>
          <a:p>
            <a:pPr marL="0" indent="0">
              <a:buNone/>
            </a:pPr>
            <a:r>
              <a:rPr lang="en-GB" sz="1600" dirty="0"/>
              <a:t>Local authorities must publish a Local Offer, setting out in one place information about provision they expect to be available across education, health and social care for children and young people in their area who have SEN or are disabled, including those who do not have Education, Health and Care (EHC) plans. </a:t>
            </a:r>
          </a:p>
          <a:p>
            <a:pPr marL="0" indent="0">
              <a:buNone/>
            </a:pPr>
            <a:r>
              <a:rPr lang="en-GB" sz="1600" dirty="0" smtClean="0"/>
              <a:t>The </a:t>
            </a:r>
            <a:r>
              <a:rPr lang="en-GB" sz="1600" dirty="0"/>
              <a:t>Local Offer has two key purposes: </a:t>
            </a:r>
            <a:endParaRPr lang="en-GB" sz="1600" dirty="0" smtClean="0"/>
          </a:p>
          <a:p>
            <a:pPr marL="0" indent="0">
              <a:buNone/>
            </a:pPr>
            <a:r>
              <a:rPr lang="en-GB" sz="1600" dirty="0" smtClean="0"/>
              <a:t>• </a:t>
            </a:r>
            <a:r>
              <a:rPr lang="en-GB" sz="1600" dirty="0"/>
              <a:t>To provide clear, comprehensive, accessible and up-to-date information about the available provision and how to access </a:t>
            </a:r>
            <a:r>
              <a:rPr lang="en-GB" sz="1600" dirty="0" smtClean="0"/>
              <a:t>it; </a:t>
            </a:r>
            <a:r>
              <a:rPr lang="en-GB" sz="1600" dirty="0"/>
              <a:t>and </a:t>
            </a:r>
            <a:endParaRPr lang="en-GB" sz="1600" dirty="0" smtClean="0"/>
          </a:p>
          <a:p>
            <a:pPr marL="0" indent="0">
              <a:buNone/>
            </a:pPr>
            <a:r>
              <a:rPr lang="en-GB" sz="1600" dirty="0" smtClean="0"/>
              <a:t>• </a:t>
            </a:r>
            <a:r>
              <a:rPr lang="en-GB" sz="1600" dirty="0"/>
              <a:t>To make provision more responsive to local needs and aspirations by directly involving disabled children and those with SEN and their parents, and disabled young people and those with SEN, and service providers in its development and </a:t>
            </a:r>
            <a:r>
              <a:rPr lang="en-GB" sz="1600" dirty="0" smtClean="0"/>
              <a:t>review.</a:t>
            </a:r>
            <a:endParaRPr lang="en-GB" sz="1600" dirty="0"/>
          </a:p>
        </p:txBody>
      </p:sp>
    </p:spTree>
    <p:extLst>
      <p:ext uri="{BB962C8B-B14F-4D97-AF65-F5344CB8AC3E}">
        <p14:creationId xmlns:p14="http://schemas.microsoft.com/office/powerpoint/2010/main" val="2513825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Local Offer?</a:t>
            </a:r>
            <a:endParaRPr lang="en-GB" dirty="0"/>
          </a:p>
        </p:txBody>
      </p:sp>
      <p:sp>
        <p:nvSpPr>
          <p:cNvPr id="3" name="Content Placeholder 2"/>
          <p:cNvSpPr>
            <a:spLocks noGrp="1"/>
          </p:cNvSpPr>
          <p:nvPr>
            <p:ph idx="1"/>
          </p:nvPr>
        </p:nvSpPr>
        <p:spPr>
          <a:xfrm>
            <a:off x="179512" y="987574"/>
            <a:ext cx="8856984" cy="3394472"/>
          </a:xfrm>
        </p:spPr>
        <p:txBody>
          <a:bodyPr>
            <a:noAutofit/>
          </a:bodyPr>
          <a:lstStyle/>
          <a:p>
            <a:pPr marL="0" indent="0">
              <a:buNone/>
            </a:pPr>
            <a:r>
              <a:rPr lang="en-GB" sz="1600" dirty="0"/>
              <a:t>The Local Offer should be: </a:t>
            </a:r>
            <a:endParaRPr lang="en-GB" sz="1600" dirty="0" smtClean="0"/>
          </a:p>
          <a:p>
            <a:r>
              <a:rPr lang="en-GB" sz="1600" b="1" dirty="0" smtClean="0"/>
              <a:t>collaborative</a:t>
            </a:r>
            <a:r>
              <a:rPr lang="en-GB" sz="1600" b="1" dirty="0"/>
              <a:t>: </a:t>
            </a:r>
            <a:r>
              <a:rPr lang="en-GB" sz="1600" dirty="0"/>
              <a:t>local authorities must involve parents, children and young people in developing and reviewing the Local Offer. They must also co-operate with those providing </a:t>
            </a:r>
            <a:r>
              <a:rPr lang="en-GB" sz="1600" dirty="0" smtClean="0"/>
              <a:t>services. </a:t>
            </a:r>
          </a:p>
          <a:p>
            <a:r>
              <a:rPr lang="en-GB" sz="1600" b="1" dirty="0" smtClean="0"/>
              <a:t>accessible</a:t>
            </a:r>
            <a:r>
              <a:rPr lang="en-GB" sz="1600" b="1" dirty="0"/>
              <a:t>: </a:t>
            </a:r>
            <a:r>
              <a:rPr lang="en-GB" sz="1600" dirty="0"/>
              <a:t>the published Local Offer should be easy to understand, factual and jargon free. It should be structured in a way that relates to young people’s and parents’ needs (for example by broad age group or type of special educational provision). It should be well signposted and well </a:t>
            </a:r>
            <a:r>
              <a:rPr lang="en-GB" sz="1600" dirty="0" smtClean="0"/>
              <a:t>publicised. </a:t>
            </a:r>
          </a:p>
          <a:p>
            <a:r>
              <a:rPr lang="en-GB" sz="1600" b="1" dirty="0" smtClean="0"/>
              <a:t>comprehensive</a:t>
            </a:r>
            <a:r>
              <a:rPr lang="en-GB" sz="1600" b="1" dirty="0"/>
              <a:t>: </a:t>
            </a:r>
            <a:r>
              <a:rPr lang="en-GB" sz="1600" dirty="0"/>
              <a:t>parents and young people should know what support is expected to be available across education, health and social care from age 0 to 25 and how to access it. The Local Offer must include eligibility criteria for services where relevant and make it clear where to go for information, advice and support, as well as how to make complaints about provision or appeal against </a:t>
            </a:r>
            <a:r>
              <a:rPr lang="en-GB" sz="1600" dirty="0" smtClean="0"/>
              <a:t>decisions.</a:t>
            </a:r>
          </a:p>
          <a:p>
            <a:r>
              <a:rPr lang="en-GB" sz="1600" b="1" dirty="0" smtClean="0"/>
              <a:t>up </a:t>
            </a:r>
            <a:r>
              <a:rPr lang="en-GB" sz="1600" b="1" dirty="0"/>
              <a:t>to date: </a:t>
            </a:r>
            <a:r>
              <a:rPr lang="en-GB" sz="1600" dirty="0"/>
              <a:t>when parents and young people access the Local Offer it is important that the information is up to </a:t>
            </a:r>
            <a:r>
              <a:rPr lang="en-GB" sz="1600" dirty="0" smtClean="0"/>
              <a:t>date.</a:t>
            </a:r>
          </a:p>
          <a:p>
            <a:r>
              <a:rPr lang="en-GB" sz="1600" b="1" dirty="0" smtClean="0"/>
              <a:t>transparent</a:t>
            </a:r>
            <a:r>
              <a:rPr lang="en-GB" sz="1600" b="1" dirty="0"/>
              <a:t>: </a:t>
            </a:r>
            <a:r>
              <a:rPr lang="en-GB" sz="1600" dirty="0"/>
              <a:t>the Local Offer should be clear about how decisions are made and who is accountable and responsible for </a:t>
            </a:r>
            <a:r>
              <a:rPr lang="en-GB" sz="1600" dirty="0" smtClean="0"/>
              <a:t>them.</a:t>
            </a:r>
            <a:endParaRPr lang="en-GB" sz="1600" dirty="0"/>
          </a:p>
        </p:txBody>
      </p:sp>
    </p:spTree>
    <p:extLst>
      <p:ext uri="{BB962C8B-B14F-4D97-AF65-F5344CB8AC3E}">
        <p14:creationId xmlns:p14="http://schemas.microsoft.com/office/powerpoint/2010/main" val="1647976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must be included in the Local Offer?</a:t>
            </a:r>
          </a:p>
        </p:txBody>
      </p:sp>
      <p:sp>
        <p:nvSpPr>
          <p:cNvPr id="3" name="Content Placeholder 2"/>
          <p:cNvSpPr>
            <a:spLocks noGrp="1"/>
          </p:cNvSpPr>
          <p:nvPr>
            <p:ph idx="1"/>
          </p:nvPr>
        </p:nvSpPr>
        <p:spPr>
          <a:xfrm>
            <a:off x="107504" y="1200151"/>
            <a:ext cx="8856984" cy="3394472"/>
          </a:xfrm>
        </p:spPr>
        <p:txBody>
          <a:bodyPr>
            <a:noAutofit/>
          </a:bodyPr>
          <a:lstStyle/>
          <a:p>
            <a:pPr marL="0" indent="0">
              <a:buNone/>
            </a:pPr>
            <a:r>
              <a:rPr lang="en-GB" sz="1600" dirty="0"/>
              <a:t>Local authorities must include information about all the areas specified in the Special Educational Needs and Disability Regulations </a:t>
            </a:r>
            <a:r>
              <a:rPr lang="en-GB" sz="1600" dirty="0" smtClean="0"/>
              <a:t>2015. </a:t>
            </a:r>
          </a:p>
          <a:p>
            <a:pPr marL="0" indent="0">
              <a:buNone/>
            </a:pPr>
            <a:endParaRPr lang="en-GB" sz="1600" dirty="0" smtClean="0"/>
          </a:p>
          <a:p>
            <a:pPr marL="0" indent="0">
              <a:buNone/>
            </a:pPr>
            <a:r>
              <a:rPr lang="en-GB" sz="1600" dirty="0" smtClean="0"/>
              <a:t>The Local Offer must provide information, as outlined by the SEND Code of Practice (2015) including, but not exclusive to:</a:t>
            </a:r>
          </a:p>
          <a:p>
            <a:r>
              <a:rPr lang="en-GB" sz="1600" dirty="0" smtClean="0"/>
              <a:t>	Educational, health and care provision </a:t>
            </a:r>
          </a:p>
          <a:p>
            <a:r>
              <a:rPr lang="en-GB" sz="1600" dirty="0" smtClean="0"/>
              <a:t>	Transport</a:t>
            </a:r>
          </a:p>
          <a:p>
            <a:r>
              <a:rPr lang="en-GB" sz="1600" dirty="0" smtClean="0"/>
              <a:t>	Community support </a:t>
            </a:r>
          </a:p>
          <a:p>
            <a:r>
              <a:rPr lang="en-GB" sz="1600" dirty="0" smtClean="0"/>
              <a:t>	Support </a:t>
            </a:r>
            <a:r>
              <a:rPr lang="en-GB" sz="1600" dirty="0"/>
              <a:t>available to children and young people to help them prepare </a:t>
            </a:r>
            <a:endParaRPr lang="en-GB" sz="1600" dirty="0" smtClean="0"/>
          </a:p>
          <a:p>
            <a:r>
              <a:rPr lang="en-GB" sz="1600" dirty="0" smtClean="0"/>
              <a:t>	for adulthood</a:t>
            </a:r>
          </a:p>
          <a:p>
            <a:r>
              <a:rPr lang="en-GB" sz="1600" dirty="0" smtClean="0"/>
              <a:t>	Information </a:t>
            </a:r>
            <a:r>
              <a:rPr lang="en-GB" sz="1600" dirty="0"/>
              <a:t>about how to seek an EHC needs assessment</a:t>
            </a:r>
            <a:endParaRPr lang="en-GB" sz="1600"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126" t="41983" r="15637" b="12081"/>
          <a:stretch/>
        </p:blipFill>
        <p:spPr bwMode="auto">
          <a:xfrm>
            <a:off x="7020272" y="2435451"/>
            <a:ext cx="1784743" cy="2397834"/>
          </a:xfrm>
          <a:prstGeom prst="rect">
            <a:avLst/>
          </a:prstGeom>
          <a:noFill/>
          <a:ln w="603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5264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Why have a Local Offer?</a:t>
            </a:r>
            <a:endParaRPr lang="en-GB" dirty="0"/>
          </a:p>
        </p:txBody>
      </p:sp>
      <p:sp>
        <p:nvSpPr>
          <p:cNvPr id="3" name="Content Placeholder 2"/>
          <p:cNvSpPr>
            <a:spLocks noGrp="1"/>
          </p:cNvSpPr>
          <p:nvPr>
            <p:ph idx="1"/>
          </p:nvPr>
        </p:nvSpPr>
        <p:spPr>
          <a:xfrm>
            <a:off x="179512" y="1203598"/>
            <a:ext cx="8856984" cy="3394472"/>
          </a:xfrm>
        </p:spPr>
        <p:txBody>
          <a:bodyPr>
            <a:noAutofit/>
          </a:bodyPr>
          <a:lstStyle/>
          <a:p>
            <a:pPr marL="0" indent="0">
              <a:buNone/>
            </a:pPr>
            <a:r>
              <a:rPr lang="en-GB" sz="1600" dirty="0" smtClean="0"/>
              <a:t>Not only because it is a Legal requirement, but because: </a:t>
            </a:r>
          </a:p>
          <a:p>
            <a:r>
              <a:rPr lang="en-GB" sz="1600" dirty="0" smtClean="0"/>
              <a:t>A co-produced Local </a:t>
            </a:r>
            <a:r>
              <a:rPr lang="en-GB" sz="1600" dirty="0"/>
              <a:t>O</a:t>
            </a:r>
            <a:r>
              <a:rPr lang="en-GB" sz="1600" dirty="0" smtClean="0"/>
              <a:t>ffer enables a new relationship between public services and service users/residents</a:t>
            </a:r>
          </a:p>
          <a:p>
            <a:r>
              <a:rPr lang="en-GB" sz="1600" dirty="0" smtClean="0"/>
              <a:t>Enables us to recognise and build on the strengths within our communities </a:t>
            </a:r>
          </a:p>
          <a:p>
            <a:r>
              <a:rPr lang="en-GB" sz="1600" dirty="0" smtClean="0"/>
              <a:t>Supports the wellbeing</a:t>
            </a:r>
            <a:r>
              <a:rPr lang="en-GB" sz="1600" dirty="0"/>
              <a:t> </a:t>
            </a:r>
            <a:r>
              <a:rPr lang="en-GB" sz="1600" dirty="0" smtClean="0"/>
              <a:t>and quality of life</a:t>
            </a:r>
          </a:p>
          <a:p>
            <a:r>
              <a:rPr lang="en-GB" sz="1600" dirty="0" smtClean="0"/>
              <a:t>Supports prevention and early intervention </a:t>
            </a:r>
          </a:p>
          <a:p>
            <a:r>
              <a:rPr lang="en-GB" sz="1600" dirty="0" smtClean="0"/>
              <a:t>Supports the need to reduce inequalities </a:t>
            </a:r>
          </a:p>
          <a:p>
            <a:r>
              <a:rPr lang="en-GB" sz="1600" dirty="0" smtClean="0"/>
              <a:t>And it is the right thing to do!</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512" t="39436" r="8370" b="7104"/>
          <a:stretch/>
        </p:blipFill>
        <p:spPr bwMode="auto">
          <a:xfrm>
            <a:off x="5148064" y="2427734"/>
            <a:ext cx="3888432" cy="2575971"/>
          </a:xfrm>
          <a:prstGeom prst="rect">
            <a:avLst/>
          </a:prstGeom>
          <a:noFill/>
          <a:ln w="476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66603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Tameside Local Offer – the past</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a:t>As part of the annual review of the Local Offer in 2019, </a:t>
            </a:r>
            <a:r>
              <a:rPr lang="en-GB" sz="1600" dirty="0" smtClean="0"/>
              <a:t>families </a:t>
            </a:r>
            <a:r>
              <a:rPr lang="en-GB" sz="1600" dirty="0"/>
              <a:t>told us that</a:t>
            </a:r>
            <a:r>
              <a:rPr lang="en-GB" sz="1600" dirty="0" smtClean="0"/>
              <a:t>:</a:t>
            </a:r>
            <a:r>
              <a:rPr lang="en-GB" sz="1600" dirty="0"/>
              <a:t/>
            </a:r>
            <a:br>
              <a:rPr lang="en-GB" sz="1600" dirty="0"/>
            </a:br>
            <a:r>
              <a:rPr lang="en-GB" sz="1600" dirty="0"/>
              <a:t> </a:t>
            </a:r>
          </a:p>
          <a:p>
            <a:pPr marL="0" indent="0">
              <a:buNone/>
            </a:pPr>
            <a:r>
              <a:rPr lang="en-GB" sz="1600" dirty="0"/>
              <a:t/>
            </a:r>
            <a:br>
              <a:rPr lang="en-GB" sz="1600" dirty="0"/>
            </a:br>
            <a:r>
              <a:rPr lang="en-GB" sz="1600" dirty="0" smtClean="0"/>
              <a:t>The </a:t>
            </a:r>
            <a:r>
              <a:rPr lang="en-GB" sz="1600" dirty="0"/>
              <a:t>pages are not easy to navigate</a:t>
            </a:r>
            <a:br>
              <a:rPr lang="en-GB" sz="1600" dirty="0"/>
            </a:br>
            <a:r>
              <a:rPr lang="en-GB" sz="1600" dirty="0" smtClean="0"/>
              <a:t>The </a:t>
            </a:r>
            <a:r>
              <a:rPr lang="en-GB" sz="1600" dirty="0"/>
              <a:t>pages are too busy</a:t>
            </a:r>
            <a:br>
              <a:rPr lang="en-GB" sz="1600" dirty="0"/>
            </a:br>
            <a:r>
              <a:rPr lang="en-GB" sz="1600" dirty="0" smtClean="0"/>
              <a:t>There </a:t>
            </a:r>
            <a:r>
              <a:rPr lang="en-GB" sz="1600" dirty="0"/>
              <a:t>are too many choices</a:t>
            </a:r>
            <a:br>
              <a:rPr lang="en-GB" sz="1600" dirty="0"/>
            </a:br>
            <a:r>
              <a:rPr lang="en-GB" sz="1600" dirty="0" smtClean="0"/>
              <a:t>Information </a:t>
            </a:r>
            <a:r>
              <a:rPr lang="en-GB" sz="1600" dirty="0"/>
              <a:t>is </a:t>
            </a:r>
            <a:r>
              <a:rPr lang="en-GB" sz="1600" dirty="0" smtClean="0"/>
              <a:t>out </a:t>
            </a:r>
            <a:r>
              <a:rPr lang="en-GB" sz="1600" dirty="0"/>
              <a:t>of date</a:t>
            </a:r>
            <a:br>
              <a:rPr lang="en-GB" sz="1600" dirty="0"/>
            </a:br>
            <a:r>
              <a:rPr lang="en-GB" sz="1600" dirty="0" smtClean="0"/>
              <a:t>We </a:t>
            </a:r>
            <a:r>
              <a:rPr lang="en-GB" sz="1600" dirty="0"/>
              <a:t>can’t find what we are looking for</a:t>
            </a:r>
            <a:br>
              <a:rPr lang="en-GB" sz="1600" dirty="0"/>
            </a:br>
            <a:r>
              <a:rPr lang="en-GB" sz="1600" dirty="0" smtClean="0"/>
              <a:t>We </a:t>
            </a:r>
            <a:r>
              <a:rPr lang="en-GB" sz="1600" dirty="0"/>
              <a:t>would rather “just phone OKE or support group”</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815" y="1779662"/>
            <a:ext cx="4063928" cy="1110425"/>
          </a:xfrm>
          <a:prstGeom prst="rect">
            <a:avLst/>
          </a:prstGeom>
          <a:noFill/>
          <a:ln w="4762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630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Tameside Local Offer – the present</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t>Worked with partners to:</a:t>
            </a:r>
          </a:p>
          <a:p>
            <a:r>
              <a:rPr lang="en-GB" sz="1600" dirty="0" smtClean="0"/>
              <a:t>Give the Local Offer a different look and feel</a:t>
            </a:r>
          </a:p>
          <a:p>
            <a:r>
              <a:rPr lang="en-GB" sz="1600" dirty="0" smtClean="0"/>
              <a:t>Updated information where we can</a:t>
            </a:r>
          </a:p>
          <a:p>
            <a:r>
              <a:rPr lang="en-GB" sz="1600" dirty="0" smtClean="0"/>
              <a:t>Rethought the navigation – wearing a different hat</a:t>
            </a:r>
          </a:p>
          <a:p>
            <a:r>
              <a:rPr lang="en-GB" sz="1600" dirty="0" smtClean="0"/>
              <a:t>Linked to other LA Local Offers</a:t>
            </a:r>
            <a:endParaRPr lang="en-GB" sz="1600" dirty="0"/>
          </a:p>
        </p:txBody>
      </p:sp>
      <p:pic>
        <p:nvPicPr>
          <p:cNvPr id="1026" name="Picture 2" descr="Employ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187" y="3000341"/>
            <a:ext cx="5400046" cy="1872208"/>
          </a:xfrm>
          <a:prstGeom prst="rect">
            <a:avLst/>
          </a:prstGeom>
          <a:noFill/>
          <a:ln w="47625">
            <a:solidFill>
              <a:srgbClr val="FFC000"/>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778" t="40484" r="6779" b="8898"/>
          <a:stretch/>
        </p:blipFill>
        <p:spPr bwMode="auto">
          <a:xfrm>
            <a:off x="5940152" y="1203598"/>
            <a:ext cx="2677415" cy="1822221"/>
          </a:xfrm>
          <a:prstGeom prst="rect">
            <a:avLst/>
          </a:prstGeom>
          <a:noFill/>
          <a:ln w="476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77505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Tameside Local Offer – the present</a:t>
            </a:r>
            <a:endParaRPr lang="en-GB" dirty="0"/>
          </a:p>
        </p:txBody>
      </p:sp>
      <p:sp>
        <p:nvSpPr>
          <p:cNvPr id="3" name="Content Placeholder 2"/>
          <p:cNvSpPr>
            <a:spLocks noGrp="1"/>
          </p:cNvSpPr>
          <p:nvPr>
            <p:ph idx="1"/>
          </p:nvPr>
        </p:nvSpPr>
        <p:spPr/>
        <p:txBody>
          <a:bodyPr>
            <a:normAutofit/>
          </a:bodyPr>
          <a:lstStyle/>
          <a:p>
            <a:pPr marL="0" indent="0">
              <a:buNone/>
            </a:pPr>
            <a:r>
              <a:rPr lang="en-GB" sz="1600" dirty="0" smtClean="0"/>
              <a:t>Interactive Activity:</a:t>
            </a:r>
          </a:p>
          <a:p>
            <a:r>
              <a:rPr lang="en-GB" sz="1600" dirty="0" smtClean="0"/>
              <a:t>Take 5 minutes to look at the Local Offer yourself.</a:t>
            </a:r>
          </a:p>
          <a:p>
            <a:pPr marL="0" indent="0" algn="ctr">
              <a:buNone/>
            </a:pPr>
            <a:r>
              <a:rPr lang="en-GB" sz="1600" dirty="0">
                <a:hlinkClick r:id="rId3"/>
              </a:rPr>
              <a:t>https://</a:t>
            </a:r>
            <a:r>
              <a:rPr lang="en-GB" sz="1600" dirty="0" smtClean="0">
                <a:hlinkClick r:id="rId3"/>
              </a:rPr>
              <a:t>www.tameside.gov.uk/localoffer</a:t>
            </a:r>
            <a:endParaRPr lang="en-GB" sz="1600" dirty="0" smtClean="0"/>
          </a:p>
          <a:p>
            <a:pPr marL="0" indent="0" algn="ctr">
              <a:buNone/>
            </a:pPr>
            <a:endParaRPr lang="en-GB" sz="1600" dirty="0" smtClean="0"/>
          </a:p>
          <a:p>
            <a:r>
              <a:rPr lang="en-GB" sz="1600" dirty="0" smtClean="0"/>
              <a:t>Can you find information about your service? Do you think it is friendly for the intended audience. </a:t>
            </a:r>
          </a:p>
          <a:p>
            <a:endParaRPr lang="en-GB" sz="1600" dirty="0" smtClean="0"/>
          </a:p>
          <a:p>
            <a:r>
              <a:rPr lang="en-GB" sz="1600" dirty="0" smtClean="0"/>
              <a:t>If you was a young person or a parent of a child with SEND, what would you think? What would you like to see?</a:t>
            </a:r>
          </a:p>
          <a:p>
            <a:pPr marL="0" indent="0">
              <a:buNone/>
            </a:pPr>
            <a:r>
              <a:rPr lang="en-GB" sz="1600" b="1" dirty="0" smtClean="0"/>
              <a:t>REMEMBER: </a:t>
            </a:r>
            <a:r>
              <a:rPr lang="en-GB" sz="1600" dirty="0" smtClean="0"/>
              <a:t>Don’t click off Skype </a:t>
            </a:r>
            <a:r>
              <a:rPr lang="en-GB" sz="1600" dirty="0" smtClean="0">
                <a:sym typeface="Wingdings" panose="05000000000000000000" pitchFamily="2" charset="2"/>
              </a:rPr>
              <a:t></a:t>
            </a:r>
            <a:endParaRPr lang="en-GB" sz="1600" dirty="0" smtClean="0"/>
          </a:p>
        </p:txBody>
      </p:sp>
    </p:spTree>
    <p:extLst>
      <p:ext uri="{BB962C8B-B14F-4D97-AF65-F5344CB8AC3E}">
        <p14:creationId xmlns:p14="http://schemas.microsoft.com/office/powerpoint/2010/main" val="386048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929</Words>
  <Application>Microsoft Office PowerPoint</Application>
  <PresentationFormat>On-screen Show (16:9)</PresentationFormat>
  <Paragraphs>114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Meet the Local Offer in Tameside</vt:lpstr>
      <vt:lpstr>Introduction/ Setting the Scene</vt:lpstr>
      <vt:lpstr>What is the Local Offer?</vt:lpstr>
      <vt:lpstr>What is the Local Offer?</vt:lpstr>
      <vt:lpstr>What must be included in the Local Offer?</vt:lpstr>
      <vt:lpstr>Why have a Local Offer?</vt:lpstr>
      <vt:lpstr>Tameside Local Offer – the past</vt:lpstr>
      <vt:lpstr>Tameside Local Offer – the present</vt:lpstr>
      <vt:lpstr>Tameside Local Offer – the present</vt:lpstr>
      <vt:lpstr>Tameside Local Offer – the present</vt:lpstr>
      <vt:lpstr>Tameside Local Offer – the present</vt:lpstr>
      <vt:lpstr>Tameside Local Offer – the future</vt:lpstr>
      <vt:lpstr>Next Steps</vt:lpstr>
      <vt:lpstr>References</vt:lpstr>
      <vt:lpstr>PowerPoint Presentation</vt:lpstr>
    </vt:vector>
  </TitlesOfParts>
  <Company>Tameside 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Lee</dc:creator>
  <cp:lastModifiedBy>Charlotte Lee</cp:lastModifiedBy>
  <cp:revision>43</cp:revision>
  <dcterms:created xsi:type="dcterms:W3CDTF">2020-06-30T11:30:46Z</dcterms:created>
  <dcterms:modified xsi:type="dcterms:W3CDTF">2020-07-30T15:00:59Z</dcterms:modified>
</cp:coreProperties>
</file>